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80" r:id="rId2"/>
    <p:sldId id="382" r:id="rId3"/>
    <p:sldId id="383" r:id="rId4"/>
    <p:sldId id="384" r:id="rId5"/>
    <p:sldId id="387" r:id="rId6"/>
    <p:sldId id="390" r:id="rId7"/>
    <p:sldId id="393" r:id="rId8"/>
    <p:sldId id="400" r:id="rId9"/>
    <p:sldId id="401" r:id="rId10"/>
    <p:sldId id="402" r:id="rId11"/>
    <p:sldId id="389" r:id="rId12"/>
    <p:sldId id="392" r:id="rId13"/>
    <p:sldId id="395" r:id="rId14"/>
    <p:sldId id="396" r:id="rId15"/>
    <p:sldId id="391" r:id="rId16"/>
    <p:sldId id="404" r:id="rId17"/>
    <p:sldId id="385" r:id="rId18"/>
    <p:sldId id="403" r:id="rId19"/>
    <p:sldId id="394" r:id="rId20"/>
    <p:sldId id="379" r:id="rId21"/>
    <p:sldId id="397" r:id="rId22"/>
    <p:sldId id="398" r:id="rId23"/>
    <p:sldId id="353" r:id="rId24"/>
    <p:sldId id="399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AFF"/>
    <a:srgbClr val="C0D0FF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8" autoAdjust="0"/>
    <p:restoredTop sz="77124" autoAdjust="0"/>
  </p:normalViewPr>
  <p:slideViewPr>
    <p:cSldViewPr snapToGrid="0">
      <p:cViewPr varScale="1">
        <p:scale>
          <a:sx n="145" d="100"/>
          <a:sy n="145" d="100"/>
        </p:scale>
        <p:origin x="184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23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4D0CB-5C18-2B44-A02F-2473002D94BE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5A83A-07DA-6042-9AE3-1E3AA30776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4256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33B8-4771-374E-A2A1-FC76C224C298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31749-597F-A047-B41C-C71994BD66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6256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MHD</a:t>
            </a:r>
            <a:r>
              <a:rPr kumimoji="1" lang="ja-JP" altLang="en-US"/>
              <a:t>流体とは</a:t>
            </a:r>
            <a:endParaRPr kumimoji="1" lang="en-US" altLang="ja-JP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地球や太陽の活動を理解するために不可欠</a:t>
            </a:r>
            <a:endParaRPr kumimoji="1" lang="en-US" altLang="ja-JP" dirty="0"/>
          </a:p>
          <a:p>
            <a:r>
              <a:rPr kumimoji="1" lang="ja-JP" altLang="en-US"/>
              <a:t>流れを伴う緩和現象、未解明</a:t>
            </a:r>
            <a:endParaRPr kumimoji="1" lang="en-US" altLang="ja-JP" dirty="0"/>
          </a:p>
          <a:p>
            <a:r>
              <a:rPr kumimoji="1" lang="ja-JP" altLang="en-US"/>
              <a:t>緩和現象とは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244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横軸：時間、縦軸：球内部のエネルギーの総和、青線：運動エネルギー、赤線：磁気エネルギー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79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詳しく解析する。</a:t>
            </a:r>
            <a:endParaRPr kumimoji="1" lang="en-US" altLang="ja-JP" dirty="0"/>
          </a:p>
          <a:p>
            <a:r>
              <a:rPr kumimoji="1" lang="ja-JP" altLang="en-US"/>
              <a:t>磁場の経度方向成分の</a:t>
            </a:r>
            <a:r>
              <a:rPr kumimoji="1" lang="en-US" altLang="ja-JP" dirty="0"/>
              <a:t>r=0.9</a:t>
            </a:r>
            <a:r>
              <a:rPr kumimoji="1" lang="ja-JP" altLang="en-US"/>
              <a:t>の表面分布（モルワイデ図法）とその球面での球面調和関数展開した係数グラフ</a:t>
            </a:r>
            <a:endParaRPr kumimoji="1" lang="en-US" altLang="ja-JP" dirty="0"/>
          </a:p>
          <a:p>
            <a:r>
              <a:rPr kumimoji="1" lang="en-US" altLang="ja-JP" dirty="0"/>
              <a:t>Y43</a:t>
            </a:r>
            <a:r>
              <a:rPr kumimoji="1" lang="ja-JP" altLang="en-US"/>
              <a:t>成分から</a:t>
            </a:r>
            <a:r>
              <a:rPr kumimoji="1" lang="en-US" altLang="ja-JP" dirty="0"/>
              <a:t>Y21</a:t>
            </a:r>
            <a:r>
              <a:rPr kumimoji="1" lang="ja-JP" altLang="en-US"/>
              <a:t>成分へ</a:t>
            </a:r>
            <a:endParaRPr kumimoji="1" lang="en-US" altLang="ja-JP" dirty="0"/>
          </a:p>
          <a:p>
            <a:r>
              <a:rPr kumimoji="1" lang="ja-JP" altLang="en-US"/>
              <a:t>緩和によって</a:t>
            </a:r>
            <a:r>
              <a:rPr kumimoji="1" lang="en-US" altLang="ja-JP" dirty="0"/>
              <a:t>Y43</a:t>
            </a:r>
            <a:r>
              <a:rPr kumimoji="1" lang="ja-JP" altLang="en-US"/>
              <a:t>の正の領域と負の領域がそれぞれつながり、安定な状態へ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77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速度場を考える</a:t>
            </a:r>
            <a:endParaRPr kumimoji="1" lang="en-US" altLang="ja-JP" dirty="0"/>
          </a:p>
          <a:p>
            <a:r>
              <a:rPr kumimoji="1" lang="ja-JP" altLang="en-US"/>
              <a:t>速度がゼロの状態から</a:t>
            </a:r>
            <a:r>
              <a:rPr kumimoji="1" lang="en-US" altLang="ja-JP" dirty="0"/>
              <a:t>Y20</a:t>
            </a:r>
            <a:r>
              <a:rPr kumimoji="1" lang="ja-JP" altLang="en-US"/>
              <a:t>成分、四重極状の構造が見られる</a:t>
            </a:r>
            <a:endParaRPr kumimoji="1" lang="en-US" altLang="ja-JP" dirty="0"/>
          </a:p>
          <a:p>
            <a:r>
              <a:rPr kumimoji="1" lang="ja-JP" altLang="en-US"/>
              <a:t>おそらく磁力線のリングが縮まり、流れの駆動力となったから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282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右下：磁場と速度場の模式図、青流れ、赤磁場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51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725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766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938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長い変数定義を短くする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9162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This </a:t>
            </a:r>
            <a:r>
              <a:rPr kumimoji="1" lang="ja-JP" altLang="en-US" dirty="0"/>
              <a:t>is the outline my talk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First, I will present background of my purpose </a:t>
            </a:r>
            <a:r>
              <a:rPr kumimoji="1" lang="ja-JP" altLang="en-US"/>
              <a:t>today.</a:t>
            </a:r>
            <a:endParaRPr kumimoji="1" lang="ja-JP" altLang="en-US" dirty="0"/>
          </a:p>
          <a:p>
            <a:r>
              <a:rPr kumimoji="1" lang="ja-JP" altLang="en-US" dirty="0"/>
              <a:t>Then, I will introduce some features of our direct named </a:t>
            </a:r>
            <a:r>
              <a:rPr kumimoji="1" lang="ja-JP" altLang="en-US"/>
              <a:t>efortan.</a:t>
            </a:r>
            <a:endParaRPr kumimoji="1" lang="ja-JP" altLang="en-US" dirty="0"/>
          </a:p>
          <a:p>
            <a:r>
              <a:rPr kumimoji="1" lang="ja-JP" altLang="en-US" dirty="0"/>
              <a:t>And , I will explane those features with sample source codes.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168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16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領域内のローレンツ力がゼロ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400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53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リングの数を増やすとお互いのリングが縮まるのを</a:t>
            </a:r>
            <a:r>
              <a:rPr kumimoji="1" lang="ja-JP" altLang="en-US" dirty="0"/>
              <a:t>妨げるため、発散を防ぐことができる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546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917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Rigid</a:t>
            </a:r>
            <a:r>
              <a:rPr kumimoji="1" lang="ja-JP" altLang="en-US" dirty="0"/>
              <a:t>境界の方が自然界で一般的</a:t>
            </a:r>
            <a:endParaRPr kumimoji="1" lang="en-US" altLang="ja-JP" dirty="0"/>
          </a:p>
          <a:p>
            <a:r>
              <a:rPr kumimoji="1" lang="ja-JP" altLang="en-US" dirty="0"/>
              <a:t>問題になるのは流れのエネルギーが消えてしまうこと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94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69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は質量保存則、式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は運動方程式、式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は圧力の式、式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は磁場の誘導方程式と呼ばれる。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664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4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628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コード実装にあたって</a:t>
            </a:r>
            <a:endParaRPr kumimoji="1" lang="en-US" altLang="ja-JP" dirty="0"/>
          </a:p>
          <a:p>
            <a:r>
              <a:rPr kumimoji="1" lang="en-US" altLang="ja-JP" dirty="0"/>
              <a:t>C</a:t>
            </a:r>
            <a:r>
              <a:rPr kumimoji="1" lang="ja-JP" altLang="en-US"/>
              <a:t>や</a:t>
            </a:r>
            <a:r>
              <a:rPr kumimoji="1" lang="en-US" altLang="ja-JP" dirty="0"/>
              <a:t>Java</a:t>
            </a:r>
            <a:r>
              <a:rPr kumimoji="1" lang="ja-JP" altLang="en-US"/>
              <a:t>にあるブロックコメントアウト機能が</a:t>
            </a:r>
            <a:r>
              <a:rPr kumimoji="1" lang="en-US" altLang="ja-JP" dirty="0"/>
              <a:t>Fortran</a:t>
            </a:r>
            <a:r>
              <a:rPr kumimoji="1" lang="ja-JP" altLang="en-US"/>
              <a:t>にはない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373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使い方について、文字列置換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745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左：</a:t>
            </a:r>
            <a:r>
              <a:rPr kumimoji="1" lang="en-US" altLang="ja-JP" dirty="0" err="1"/>
              <a:t>eFortran</a:t>
            </a:r>
            <a:r>
              <a:rPr kumimoji="1" lang="ja-JP" altLang="en-US"/>
              <a:t>、右：</a:t>
            </a:r>
            <a:r>
              <a:rPr kumimoji="1" lang="en-US" altLang="ja-JP" dirty="0"/>
              <a:t>Fortran</a:t>
            </a:r>
          </a:p>
          <a:p>
            <a:r>
              <a:rPr kumimoji="1" lang="ja-JP" altLang="en-US"/>
              <a:t>入れ子も可能</a:t>
            </a:r>
            <a:endParaRPr kumimoji="1" lang="en-US" altLang="ja-JP" dirty="0"/>
          </a:p>
          <a:p>
            <a:r>
              <a:rPr kumimoji="1" lang="ja-JP" altLang="en-US"/>
              <a:t>本研究では</a:t>
            </a:r>
            <a:r>
              <a:rPr kumimoji="1" lang="en-US" altLang="ja-JP" dirty="0" err="1"/>
              <a:t>eFortran</a:t>
            </a:r>
            <a:r>
              <a:rPr kumimoji="1" lang="ja-JP" altLang="en-US"/>
              <a:t>でコーディングした。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31749-597F-A047-B41C-C71994BD66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60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3848100"/>
            <a:ext cx="12192000" cy="3009900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16200000" scaled="0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10494-FAAA-FB45-9EF0-B3DBB6DED606}" type="datetime1">
              <a:rPr kumimoji="1" lang="ja-JP" altLang="en-US" smtClean="0"/>
              <a:t>2020/2/7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93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 flip="none" rotWithShape="1">
            <a:gsLst>
              <a:gs pos="0">
                <a:srgbClr val="789AFF"/>
              </a:gs>
              <a:gs pos="100000">
                <a:prstClr val="white"/>
              </a:gs>
            </a:gsLst>
            <a:lin ang="5400000" scaled="0"/>
            <a:tileRect/>
          </a:gradFill>
        </p:spPr>
        <p:txBody>
          <a:bodyPr/>
          <a:lstStyle>
            <a:lvl1pPr algn="ctr">
              <a:defRPr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FEED-181E-C041-83A2-88FDCC7233EF}" type="datetime1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34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54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1B614-44F3-3241-944A-49B4909A3657}" type="datetime1">
              <a:rPr kumimoji="1" lang="ja-JP" altLang="en-US" smtClean="0"/>
              <a:t>2020/2/7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8FDA4-9CDE-4CA7-B439-85F756B45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8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PowerPoint__________.ppt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0EB4D-9787-864B-B928-07D65277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kumimoji="1" lang="en-US" altLang="ja-JP" dirty="0"/>
              <a:t>Fortran </a:t>
            </a:r>
            <a:r>
              <a:rPr kumimoji="1" lang="ja-JP" altLang="en-US"/>
              <a:t>プリプロセッサの開発と</a:t>
            </a:r>
            <a:br>
              <a:rPr kumimoji="1" lang="en-US" altLang="ja-JP" dirty="0"/>
            </a:br>
            <a:r>
              <a:rPr kumimoji="1" lang="ja-JP" altLang="en-US"/>
              <a:t>球</a:t>
            </a:r>
            <a:r>
              <a:rPr kumimoji="1" lang="en-US" altLang="ja-JP" dirty="0"/>
              <a:t>MHD</a:t>
            </a:r>
            <a:r>
              <a:rPr kumimoji="1" lang="ja-JP" altLang="en-US"/>
              <a:t>シミュレーション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752DE9C-5CA8-F34A-8F26-054A127F3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/>
          <a:lstStyle/>
          <a:p>
            <a:r>
              <a:rPr lang="en-US" altLang="ja-JP" dirty="0"/>
              <a:t>CS52</a:t>
            </a:r>
            <a:r>
              <a:rPr lang="ja-JP" altLang="en-US"/>
              <a:t> シミュレーション技法研究室</a:t>
            </a:r>
            <a:endParaRPr lang="en-US" altLang="ja-JP" dirty="0"/>
          </a:p>
          <a:p>
            <a:r>
              <a:rPr kumimoji="1" lang="en-US" altLang="ja-JP" dirty="0"/>
              <a:t>188x218x </a:t>
            </a:r>
            <a:r>
              <a:rPr kumimoji="1" lang="ja-JP" altLang="en-US"/>
              <a:t>細山田真也</a:t>
            </a:r>
            <a:endParaRPr kumimoji="1" lang="en-US" altLang="ja-JP" dirty="0"/>
          </a:p>
          <a:p>
            <a:r>
              <a:rPr lang="ja-JP" altLang="en-US"/>
              <a:t>指導教員　陰山　聡教授</a:t>
            </a:r>
            <a:endParaRPr lang="en-US" altLang="ja-JP" dirty="0"/>
          </a:p>
          <a:p>
            <a:r>
              <a:rPr lang="ja-JP" altLang="en-US"/>
              <a:t>修論公聴会　</a:t>
            </a:r>
            <a:r>
              <a:rPr lang="en-US" altLang="ja-JP" dirty="0"/>
              <a:t>2020</a:t>
            </a:r>
            <a:r>
              <a:rPr lang="ja-JP" altLang="en-US"/>
              <a:t>年</a:t>
            </a:r>
            <a:r>
              <a:rPr lang="en-US" altLang="ja-JP" dirty="0"/>
              <a:t>2</a:t>
            </a:r>
            <a:r>
              <a:rPr lang="ja-JP" altLang="en-US"/>
              <a:t>月１３日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B148E2-4D37-A94F-8FC2-66D1606C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486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ブロックコメントアウト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4EC32F-300E-7242-8220-2702625A6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601885"/>
            <a:ext cx="9631680" cy="357507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000485-7543-7942-A964-744473B5DF3B}"/>
              </a:ext>
            </a:extLst>
          </p:cNvPr>
          <p:cNvSpPr txBox="1"/>
          <p:nvPr/>
        </p:nvSpPr>
        <p:spPr>
          <a:xfrm>
            <a:off x="2892687" y="6259810"/>
            <a:ext cx="125778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eFortran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F928F9-0574-4446-BECB-CFBC4F0196C4}"/>
              </a:ext>
            </a:extLst>
          </p:cNvPr>
          <p:cNvSpPr txBox="1"/>
          <p:nvPr/>
        </p:nvSpPr>
        <p:spPr>
          <a:xfrm>
            <a:off x="7750877" y="6259810"/>
            <a:ext cx="1719445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標準</a:t>
            </a:r>
            <a:r>
              <a:rPr lang="en-US" altLang="ja-JP" sz="2400" dirty="0"/>
              <a:t>Fortran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10322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131"/>
            <a:ext cx="10515600" cy="4629152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エネルギーの時間発展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F3D8B0D-D561-044D-AE5C-C120C52BCED8}"/>
              </a:ext>
            </a:extLst>
          </p:cNvPr>
          <p:cNvSpPr/>
          <p:nvPr/>
        </p:nvSpPr>
        <p:spPr>
          <a:xfrm flipV="1">
            <a:off x="8229599" y="1762131"/>
            <a:ext cx="57150" cy="4668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9EA92F0-DF6C-214B-A6BC-6427BE565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/>
          <a:stretch/>
        </p:blipFill>
        <p:spPr>
          <a:xfrm>
            <a:off x="2778836" y="2343150"/>
            <a:ext cx="6634327" cy="4479278"/>
          </a:xfrm>
          <a:prstGeom prst="rect">
            <a:avLst/>
          </a:prstGeom>
        </p:spPr>
      </p:pic>
      <p:sp>
        <p:nvSpPr>
          <p:cNvPr id="21" name="円/楕円 20">
            <a:extLst>
              <a:ext uri="{FF2B5EF4-FFF2-40B4-BE49-F238E27FC236}">
                <a16:creationId xmlns:a16="http://schemas.microsoft.com/office/drawing/2014/main" id="{7825FB2E-5BA5-F849-9932-CF05D324ED32}"/>
              </a:ext>
            </a:extLst>
          </p:cNvPr>
          <p:cNvSpPr/>
          <p:nvPr/>
        </p:nvSpPr>
        <p:spPr>
          <a:xfrm>
            <a:off x="3357570" y="2733652"/>
            <a:ext cx="1428750" cy="197167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527D610-E77B-0B46-9E62-0DDCD2BDB2AC}"/>
              </a:ext>
            </a:extLst>
          </p:cNvPr>
          <p:cNvSpPr/>
          <p:nvPr/>
        </p:nvSpPr>
        <p:spPr>
          <a:xfrm>
            <a:off x="6707906" y="3435038"/>
            <a:ext cx="2628900" cy="197167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65FEDA5-9376-4147-BB9D-7D6E8512BB99}"/>
              </a:ext>
            </a:extLst>
          </p:cNvPr>
          <p:cNvCxnSpPr>
            <a:cxnSpLocks/>
          </p:cNvCxnSpPr>
          <p:nvPr/>
        </p:nvCxnSpPr>
        <p:spPr>
          <a:xfrm flipH="1">
            <a:off x="3445029" y="4676752"/>
            <a:ext cx="570724" cy="74550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AB7A38-9505-704C-BF6B-8B76EF3DB16B}"/>
              </a:ext>
            </a:extLst>
          </p:cNvPr>
          <p:cNvSpPr txBox="1"/>
          <p:nvPr/>
        </p:nvSpPr>
        <p:spPr>
          <a:xfrm>
            <a:off x="310407" y="5384776"/>
            <a:ext cx="314861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/>
              <a:t>互いにエネルギーを交換し合う</a:t>
            </a:r>
            <a:endParaRPr lang="en-US" altLang="ja-JP" dirty="0"/>
          </a:p>
          <a:p>
            <a:r>
              <a:rPr kumimoji="1" lang="ja-JP" altLang="en-US"/>
              <a:t>（過渡期）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6AF3EF7-B525-F646-8AB9-7BD8678522B8}"/>
              </a:ext>
            </a:extLst>
          </p:cNvPr>
          <p:cNvSpPr txBox="1"/>
          <p:nvPr/>
        </p:nvSpPr>
        <p:spPr>
          <a:xfrm>
            <a:off x="8286749" y="5586883"/>
            <a:ext cx="380745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/>
              <a:t>振動が収まり、一定の構造に落ち着く</a:t>
            </a:r>
            <a:endParaRPr lang="en-US" altLang="ja-JP" dirty="0"/>
          </a:p>
          <a:p>
            <a:r>
              <a:rPr kumimoji="1" lang="ja-JP" altLang="en-US"/>
              <a:t>（緩和）</a:t>
            </a:r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323EF9C6-2F77-314E-8DF4-C2E533901654}"/>
              </a:ext>
            </a:extLst>
          </p:cNvPr>
          <p:cNvCxnSpPr>
            <a:cxnSpLocks/>
          </p:cNvCxnSpPr>
          <p:nvPr/>
        </p:nvCxnSpPr>
        <p:spPr>
          <a:xfrm>
            <a:off x="9250858" y="4715049"/>
            <a:ext cx="828498" cy="85676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9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91D633-249B-DE43-B377-4A511610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51" y="4127500"/>
            <a:ext cx="7594600" cy="27305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93C0DCA-743D-3647-8926-E1CEC5FF0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51" y="1302545"/>
            <a:ext cx="7683500" cy="2768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0D5A6C2-E3A4-F44E-B2F1-B7519CA40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49" y="1422400"/>
            <a:ext cx="2120900" cy="2006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A8B54D8-A4C5-6F4C-AE4A-28E8C58F9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49" y="4101307"/>
            <a:ext cx="2120900" cy="22987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0F21F97-3A80-C940-9128-16616877ECFF}"/>
              </a:ext>
            </a:extLst>
          </p:cNvPr>
          <p:cNvSpPr txBox="1"/>
          <p:nvPr/>
        </p:nvSpPr>
        <p:spPr>
          <a:xfrm>
            <a:off x="592256" y="2272507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緩和前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D66D7C-925A-EC41-8BFA-4381781DD47C}"/>
              </a:ext>
            </a:extLst>
          </p:cNvPr>
          <p:cNvSpPr txBox="1"/>
          <p:nvPr/>
        </p:nvSpPr>
        <p:spPr>
          <a:xfrm>
            <a:off x="592256" y="5433020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緩和後</a:t>
            </a:r>
            <a:endParaRPr lang="en-US" altLang="ja-JP" sz="2400" dirty="0"/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E8DF5DE5-CE07-8B4D-AD91-DCFB04414ABD}"/>
              </a:ext>
            </a:extLst>
          </p:cNvPr>
          <p:cNvSpPr/>
          <p:nvPr/>
        </p:nvSpPr>
        <p:spPr>
          <a:xfrm>
            <a:off x="838200" y="3293269"/>
            <a:ext cx="619125" cy="19573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B461FEF-7C2F-3E41-912C-722C2AAA2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9" y="1276391"/>
            <a:ext cx="975925" cy="95559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1BEEB56-5CC2-CF4F-B053-C28A3187F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86" y="4104083"/>
            <a:ext cx="469900" cy="5461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D1907C3B-F6E5-5E47-AA00-61110258C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27" y="1397000"/>
            <a:ext cx="469900" cy="5461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F348F2-3EA5-F04A-AFD3-9B90CF4BE550}"/>
              </a:ext>
            </a:extLst>
          </p:cNvPr>
          <p:cNvSpPr txBox="1"/>
          <p:nvPr/>
        </p:nvSpPr>
        <p:spPr>
          <a:xfrm>
            <a:off x="692443" y="5894685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=190</a:t>
            </a:r>
            <a:endParaRPr kumimoji="1" lang="ja-JP" altLang="en-US" sz="24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4828DF8-A4A4-A444-8CCE-E149F41FE7C6}"/>
              </a:ext>
            </a:extLst>
          </p:cNvPr>
          <p:cNvSpPr txBox="1"/>
          <p:nvPr/>
        </p:nvSpPr>
        <p:spPr>
          <a:xfrm>
            <a:off x="858283" y="2706646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=0</a:t>
            </a:r>
            <a:endParaRPr kumimoji="1" lang="ja-JP" altLang="en-US" sz="24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C41705-7B1D-A441-B8A0-1DBA18FA8182}"/>
              </a:ext>
            </a:extLst>
          </p:cNvPr>
          <p:cNvSpPr txBox="1"/>
          <p:nvPr/>
        </p:nvSpPr>
        <p:spPr>
          <a:xfrm>
            <a:off x="948283" y="1408183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(r</a:t>
            </a:r>
            <a:r>
              <a:rPr kumimoji="1" lang="en-US" altLang="ja-JP" sz="3200" dirty="0"/>
              <a:t>=0.9)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44889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1348642-6915-7C43-9004-F42A385FC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24" y="2025360"/>
            <a:ext cx="2079352" cy="99724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6783FFE-6A76-D745-8311-C14B3E8C3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22" y="3949848"/>
            <a:ext cx="7594600" cy="27686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3665A60-FA30-D048-9366-1A170FCC5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19" y="4197350"/>
            <a:ext cx="2222500" cy="2159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EBA5B7C3-7E87-524F-BD61-057D43B0A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18532" r="56583"/>
          <a:stretch/>
        </p:blipFill>
        <p:spPr>
          <a:xfrm>
            <a:off x="199353" y="1232449"/>
            <a:ext cx="785806" cy="92846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4A38820-CA6F-CF44-92DE-58B00F8A4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19" y="4197350"/>
            <a:ext cx="469900" cy="546100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300DB1-40F3-CC45-8637-6B6F371ABE65}"/>
              </a:ext>
            </a:extLst>
          </p:cNvPr>
          <p:cNvSpPr txBox="1"/>
          <p:nvPr/>
        </p:nvSpPr>
        <p:spPr>
          <a:xfrm>
            <a:off x="592256" y="2272507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緩和前</a:t>
            </a:r>
            <a:endParaRPr lang="en-US" altLang="ja-JP" sz="2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37AC599-393B-FC47-AA15-176E59999A39}"/>
              </a:ext>
            </a:extLst>
          </p:cNvPr>
          <p:cNvSpPr txBox="1"/>
          <p:nvPr/>
        </p:nvSpPr>
        <p:spPr>
          <a:xfrm>
            <a:off x="592256" y="5433020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緩和後</a:t>
            </a:r>
            <a:endParaRPr lang="en-US" altLang="ja-JP" sz="2400" dirty="0"/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B9B36187-90CB-5444-9FFF-93D91DFA6CE2}"/>
              </a:ext>
            </a:extLst>
          </p:cNvPr>
          <p:cNvSpPr/>
          <p:nvPr/>
        </p:nvSpPr>
        <p:spPr>
          <a:xfrm>
            <a:off x="838200" y="3293269"/>
            <a:ext cx="619125" cy="19573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6260526-1640-6943-A56B-098A24E49B84}"/>
              </a:ext>
            </a:extLst>
          </p:cNvPr>
          <p:cNvSpPr txBox="1"/>
          <p:nvPr/>
        </p:nvSpPr>
        <p:spPr>
          <a:xfrm>
            <a:off x="692443" y="5894685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=190</a:t>
            </a:r>
            <a:endParaRPr kumimoji="1" lang="ja-JP" altLang="en-US" sz="2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C27DBFF-C1F5-074C-A683-40854F95CFAF}"/>
              </a:ext>
            </a:extLst>
          </p:cNvPr>
          <p:cNvSpPr txBox="1"/>
          <p:nvPr/>
        </p:nvSpPr>
        <p:spPr>
          <a:xfrm>
            <a:off x="858283" y="2706646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</a:t>
            </a:r>
            <a:r>
              <a:rPr kumimoji="1" lang="en-US" altLang="ja-JP" sz="2400" dirty="0"/>
              <a:t>=0</a:t>
            </a:r>
            <a:endParaRPr kumimoji="1" lang="ja-JP" altLang="en-US" sz="2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E9A76-42D6-144F-8C5C-47B5BA8D73B8}"/>
              </a:ext>
            </a:extLst>
          </p:cNvPr>
          <p:cNvSpPr txBox="1"/>
          <p:nvPr/>
        </p:nvSpPr>
        <p:spPr>
          <a:xfrm>
            <a:off x="948283" y="1408183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(r</a:t>
            </a:r>
            <a:r>
              <a:rPr kumimoji="1" lang="en-US" altLang="ja-JP" sz="3200" dirty="0"/>
              <a:t>=0.9)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67420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まとめと今後の課題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8549BFF-BDD7-FF41-A0E5-3363E105B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ja-JP" altLang="en-US"/>
              <a:t>磁場：初期の６つのリング構造を保ちつつ、より安定した状態に落ち着く。</a:t>
            </a:r>
            <a:endParaRPr lang="en-US" altLang="ja-JP" dirty="0"/>
          </a:p>
          <a:p>
            <a:r>
              <a:rPr lang="ja-JP" altLang="en-US"/>
              <a:t>速度場：磁力線のリングの中心→球の中心→両極→球の表面→磁力線のリングの中心　という四重極状のサイクルができる。</a:t>
            </a:r>
            <a:endParaRPr lang="en-US" altLang="ja-JP" dirty="0"/>
          </a:p>
          <a:p>
            <a:r>
              <a:rPr lang="ja-JP" altLang="en-US"/>
              <a:t>シミュレーションの高解像度化</a:t>
            </a:r>
            <a:endParaRPr lang="en-US" altLang="ja-JP" dirty="0"/>
          </a:p>
          <a:p>
            <a:r>
              <a:rPr lang="ja-JP" altLang="en-US"/>
              <a:t>異なる</a:t>
            </a:r>
            <a:r>
              <a:rPr lang="en-US" altLang="ja-JP" dirty="0"/>
              <a:t>L,M</a:t>
            </a:r>
            <a:r>
              <a:rPr lang="ja-JP" altLang="en-US"/>
              <a:t>の初期条件で実験</a:t>
            </a:r>
            <a:br>
              <a:rPr lang="en-US" altLang="ja-JP" dirty="0"/>
            </a:br>
            <a:r>
              <a:rPr lang="ja-JP" altLang="en-US"/>
              <a:t>→</a:t>
            </a:r>
            <a:r>
              <a:rPr lang="en-US" altLang="ja-JP" dirty="0"/>
              <a:t>L,M</a:t>
            </a:r>
            <a:r>
              <a:rPr lang="ja-JP" altLang="en-US"/>
              <a:t>と緩和状態の表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E22B9D6-B29A-7D43-8B4B-A3A0C2EFA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60" y="4001294"/>
            <a:ext cx="4624255" cy="27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13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8549BFF-BDD7-FF41-A0E5-3363E105B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8352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円/楕円 33">
            <a:extLst>
              <a:ext uri="{FF2B5EF4-FFF2-40B4-BE49-F238E27FC236}">
                <a16:creationId xmlns:a16="http://schemas.microsoft.com/office/drawing/2014/main" id="{40DF49AC-6C5B-C945-844A-2FB7C420BCBF}"/>
              </a:ext>
            </a:extLst>
          </p:cNvPr>
          <p:cNvSpPr/>
          <p:nvPr/>
        </p:nvSpPr>
        <p:spPr>
          <a:xfrm>
            <a:off x="5220522" y="2361156"/>
            <a:ext cx="1714224" cy="205724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6100A21-8910-1847-98B0-8B4D85C177C8}"/>
              </a:ext>
            </a:extLst>
          </p:cNvPr>
          <p:cNvSpPr>
            <a:spLocks noChangeAspect="1"/>
          </p:cNvSpPr>
          <p:nvPr/>
        </p:nvSpPr>
        <p:spPr>
          <a:xfrm>
            <a:off x="3617153" y="1647197"/>
            <a:ext cx="4861562" cy="48615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カーブ矢印 27">
            <a:extLst>
              <a:ext uri="{FF2B5EF4-FFF2-40B4-BE49-F238E27FC236}">
                <a16:creationId xmlns:a16="http://schemas.microsoft.com/office/drawing/2014/main" id="{7E371350-3B94-8846-BFDF-70306DD481F8}"/>
              </a:ext>
            </a:extLst>
          </p:cNvPr>
          <p:cNvSpPr/>
          <p:nvPr/>
        </p:nvSpPr>
        <p:spPr>
          <a:xfrm flipV="1">
            <a:off x="7153012" y="3574968"/>
            <a:ext cx="1043938" cy="851442"/>
          </a:xfrm>
          <a:prstGeom prst="curvedDownArrow">
            <a:avLst>
              <a:gd name="adj1" fmla="val 17401"/>
              <a:gd name="adj2" fmla="val 45595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下カーブ矢印 28">
            <a:extLst>
              <a:ext uri="{FF2B5EF4-FFF2-40B4-BE49-F238E27FC236}">
                <a16:creationId xmlns:a16="http://schemas.microsoft.com/office/drawing/2014/main" id="{27E57707-94A7-B14B-B953-20C80AC6D83F}"/>
              </a:ext>
            </a:extLst>
          </p:cNvPr>
          <p:cNvSpPr/>
          <p:nvPr/>
        </p:nvSpPr>
        <p:spPr>
          <a:xfrm>
            <a:off x="7153012" y="2723526"/>
            <a:ext cx="1043938" cy="851442"/>
          </a:xfrm>
          <a:prstGeom prst="curvedDownArrow">
            <a:avLst>
              <a:gd name="adj1" fmla="val 17401"/>
              <a:gd name="adj2" fmla="val 45595"/>
              <a:gd name="adj3" fmla="val 440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下カーブ矢印 31">
            <a:extLst>
              <a:ext uri="{FF2B5EF4-FFF2-40B4-BE49-F238E27FC236}">
                <a16:creationId xmlns:a16="http://schemas.microsoft.com/office/drawing/2014/main" id="{28A5BCC3-42E1-0F4A-A9B2-0004258D76D9}"/>
              </a:ext>
            </a:extLst>
          </p:cNvPr>
          <p:cNvSpPr/>
          <p:nvPr/>
        </p:nvSpPr>
        <p:spPr>
          <a:xfrm flipV="1">
            <a:off x="4020666" y="3457743"/>
            <a:ext cx="1043938" cy="851442"/>
          </a:xfrm>
          <a:prstGeom prst="curvedDownArrow">
            <a:avLst>
              <a:gd name="adj1" fmla="val 17401"/>
              <a:gd name="adj2" fmla="val 45595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下カーブ矢印 32">
            <a:extLst>
              <a:ext uri="{FF2B5EF4-FFF2-40B4-BE49-F238E27FC236}">
                <a16:creationId xmlns:a16="http://schemas.microsoft.com/office/drawing/2014/main" id="{2E18E2CC-13B8-BC41-B11E-826FD56A3CFD}"/>
              </a:ext>
            </a:extLst>
          </p:cNvPr>
          <p:cNvSpPr/>
          <p:nvPr/>
        </p:nvSpPr>
        <p:spPr>
          <a:xfrm>
            <a:off x="4020666" y="2606301"/>
            <a:ext cx="1043938" cy="851442"/>
          </a:xfrm>
          <a:prstGeom prst="curvedDownArrow">
            <a:avLst>
              <a:gd name="adj1" fmla="val 17401"/>
              <a:gd name="adj2" fmla="val 45595"/>
              <a:gd name="adj3" fmla="val 440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3FE37DBC-DA79-7046-8D92-09C3F381CF0D}"/>
              </a:ext>
            </a:extLst>
          </p:cNvPr>
          <p:cNvSpPr/>
          <p:nvPr/>
        </p:nvSpPr>
        <p:spPr>
          <a:xfrm>
            <a:off x="7877166" y="3541051"/>
            <a:ext cx="237001" cy="24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F2E8ED35-970B-2849-B76C-CD4DEEEFAD07}"/>
              </a:ext>
            </a:extLst>
          </p:cNvPr>
          <p:cNvSpPr/>
          <p:nvPr/>
        </p:nvSpPr>
        <p:spPr>
          <a:xfrm>
            <a:off x="7282320" y="4100685"/>
            <a:ext cx="392661" cy="3581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25CC4E87-F94E-324F-BD99-57A0289136CB}"/>
              </a:ext>
            </a:extLst>
          </p:cNvPr>
          <p:cNvSpPr/>
          <p:nvPr/>
        </p:nvSpPr>
        <p:spPr>
          <a:xfrm>
            <a:off x="6571968" y="3646456"/>
            <a:ext cx="445477" cy="4877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84738A23-B91C-8C4C-A057-F58D196A0113}"/>
              </a:ext>
            </a:extLst>
          </p:cNvPr>
          <p:cNvSpPr/>
          <p:nvPr/>
        </p:nvSpPr>
        <p:spPr>
          <a:xfrm>
            <a:off x="5149325" y="3627250"/>
            <a:ext cx="445477" cy="4877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三角形 41">
            <a:extLst>
              <a:ext uri="{FF2B5EF4-FFF2-40B4-BE49-F238E27FC236}">
                <a16:creationId xmlns:a16="http://schemas.microsoft.com/office/drawing/2014/main" id="{09AC5592-C77E-024C-83D9-81FA831275D2}"/>
              </a:ext>
            </a:extLst>
          </p:cNvPr>
          <p:cNvSpPr/>
          <p:nvPr/>
        </p:nvSpPr>
        <p:spPr>
          <a:xfrm rot="16200000">
            <a:off x="5802873" y="2214096"/>
            <a:ext cx="448407" cy="36530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0B2C2B54-6992-B246-BD6C-049EDBC2FE85}"/>
              </a:ext>
            </a:extLst>
          </p:cNvPr>
          <p:cNvSpPr/>
          <p:nvPr/>
        </p:nvSpPr>
        <p:spPr>
          <a:xfrm>
            <a:off x="3960020" y="3495755"/>
            <a:ext cx="293804" cy="3379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E84AA3FD-E943-5C40-96A6-E7FB040CDFA7}"/>
              </a:ext>
            </a:extLst>
          </p:cNvPr>
          <p:cNvSpPr/>
          <p:nvPr/>
        </p:nvSpPr>
        <p:spPr>
          <a:xfrm>
            <a:off x="4434325" y="3901273"/>
            <a:ext cx="445477" cy="4877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三角形 40">
            <a:extLst>
              <a:ext uri="{FF2B5EF4-FFF2-40B4-BE49-F238E27FC236}">
                <a16:creationId xmlns:a16="http://schemas.microsoft.com/office/drawing/2014/main" id="{0B723862-42DD-B84E-9F23-2D2F936A050E}"/>
              </a:ext>
            </a:extLst>
          </p:cNvPr>
          <p:cNvSpPr/>
          <p:nvPr/>
        </p:nvSpPr>
        <p:spPr>
          <a:xfrm rot="16200000">
            <a:off x="5803037" y="3370706"/>
            <a:ext cx="448407" cy="36530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B95C345-C5E2-5A49-B857-58393B51BBAB}"/>
              </a:ext>
            </a:extLst>
          </p:cNvPr>
          <p:cNvCxnSpPr>
            <a:cxnSpLocks/>
          </p:cNvCxnSpPr>
          <p:nvPr/>
        </p:nvCxnSpPr>
        <p:spPr>
          <a:xfrm>
            <a:off x="6057900" y="1559708"/>
            <a:ext cx="0" cy="4885054"/>
          </a:xfrm>
          <a:prstGeom prst="line">
            <a:avLst/>
          </a:prstGeom>
          <a:ln w="57150">
            <a:solidFill>
              <a:srgbClr val="789A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下矢印 53">
            <a:extLst>
              <a:ext uri="{FF2B5EF4-FFF2-40B4-BE49-F238E27FC236}">
                <a16:creationId xmlns:a16="http://schemas.microsoft.com/office/drawing/2014/main" id="{23353F81-814D-F047-B78D-3E163B5084D2}"/>
              </a:ext>
            </a:extLst>
          </p:cNvPr>
          <p:cNvSpPr/>
          <p:nvPr/>
        </p:nvSpPr>
        <p:spPr>
          <a:xfrm>
            <a:off x="5525571" y="4040964"/>
            <a:ext cx="1069567" cy="145257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三角形 43">
            <a:extLst>
              <a:ext uri="{FF2B5EF4-FFF2-40B4-BE49-F238E27FC236}">
                <a16:creationId xmlns:a16="http://schemas.microsoft.com/office/drawing/2014/main" id="{386F957B-3B99-7846-A878-8C14505E43B2}"/>
              </a:ext>
            </a:extLst>
          </p:cNvPr>
          <p:cNvSpPr/>
          <p:nvPr/>
        </p:nvSpPr>
        <p:spPr>
          <a:xfrm rot="5400000">
            <a:off x="5802872" y="5677713"/>
            <a:ext cx="448407" cy="36530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下矢印 44">
            <a:extLst>
              <a:ext uri="{FF2B5EF4-FFF2-40B4-BE49-F238E27FC236}">
                <a16:creationId xmlns:a16="http://schemas.microsoft.com/office/drawing/2014/main" id="{D1EB2F4C-265B-1747-ADD1-CC29398E3862}"/>
              </a:ext>
            </a:extLst>
          </p:cNvPr>
          <p:cNvSpPr/>
          <p:nvPr/>
        </p:nvSpPr>
        <p:spPr>
          <a:xfrm>
            <a:off x="5535669" y="3403211"/>
            <a:ext cx="1069567" cy="55145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下矢印 45">
            <a:extLst>
              <a:ext uri="{FF2B5EF4-FFF2-40B4-BE49-F238E27FC236}">
                <a16:creationId xmlns:a16="http://schemas.microsoft.com/office/drawing/2014/main" id="{30F1F476-BB75-794A-A678-16A6E1066016}"/>
              </a:ext>
            </a:extLst>
          </p:cNvPr>
          <p:cNvSpPr/>
          <p:nvPr/>
        </p:nvSpPr>
        <p:spPr>
          <a:xfrm rot="10800000">
            <a:off x="5525568" y="4038956"/>
            <a:ext cx="1069567" cy="836358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下矢印 47">
            <a:extLst>
              <a:ext uri="{FF2B5EF4-FFF2-40B4-BE49-F238E27FC236}">
                <a16:creationId xmlns:a16="http://schemas.microsoft.com/office/drawing/2014/main" id="{5C9204ED-925A-1643-A6F5-45D6114CEE0B}"/>
              </a:ext>
            </a:extLst>
          </p:cNvPr>
          <p:cNvSpPr/>
          <p:nvPr/>
        </p:nvSpPr>
        <p:spPr>
          <a:xfrm rot="15123855">
            <a:off x="4447694" y="3926957"/>
            <a:ext cx="510807" cy="924104"/>
          </a:xfrm>
          <a:prstGeom prst="downArrow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下矢印 49">
            <a:extLst>
              <a:ext uri="{FF2B5EF4-FFF2-40B4-BE49-F238E27FC236}">
                <a16:creationId xmlns:a16="http://schemas.microsoft.com/office/drawing/2014/main" id="{B0BB53CF-32FC-CC42-AD59-5AF2607AFC2E}"/>
              </a:ext>
            </a:extLst>
          </p:cNvPr>
          <p:cNvSpPr/>
          <p:nvPr/>
        </p:nvSpPr>
        <p:spPr>
          <a:xfrm rot="6476145" flipH="1">
            <a:off x="7193135" y="3921930"/>
            <a:ext cx="510807" cy="924104"/>
          </a:xfrm>
          <a:prstGeom prst="downArrow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下矢印 52">
            <a:extLst>
              <a:ext uri="{FF2B5EF4-FFF2-40B4-BE49-F238E27FC236}">
                <a16:creationId xmlns:a16="http://schemas.microsoft.com/office/drawing/2014/main" id="{5DC457D1-0E4D-CF4D-80F0-5EAC0C11830F}"/>
              </a:ext>
            </a:extLst>
          </p:cNvPr>
          <p:cNvSpPr/>
          <p:nvPr/>
        </p:nvSpPr>
        <p:spPr>
          <a:xfrm rot="10800000">
            <a:off x="5522884" y="2573415"/>
            <a:ext cx="1069567" cy="13143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37FA3014-741F-6945-8CB8-4BA293714E79}"/>
              </a:ext>
            </a:extLst>
          </p:cNvPr>
          <p:cNvSpPr/>
          <p:nvPr/>
        </p:nvSpPr>
        <p:spPr>
          <a:xfrm>
            <a:off x="5011788" y="3527947"/>
            <a:ext cx="2078876" cy="233590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カーブ矢印 12">
            <a:extLst>
              <a:ext uri="{FF2B5EF4-FFF2-40B4-BE49-F238E27FC236}">
                <a16:creationId xmlns:a16="http://schemas.microsoft.com/office/drawing/2014/main" id="{4850BA27-3682-DF42-8EFC-DEC67935D8EE}"/>
              </a:ext>
            </a:extLst>
          </p:cNvPr>
          <p:cNvSpPr/>
          <p:nvPr/>
        </p:nvSpPr>
        <p:spPr>
          <a:xfrm flipV="1">
            <a:off x="3838308" y="4379389"/>
            <a:ext cx="1043938" cy="851442"/>
          </a:xfrm>
          <a:prstGeom prst="curvedDownArrow">
            <a:avLst>
              <a:gd name="adj1" fmla="val 17401"/>
              <a:gd name="adj2" fmla="val 45595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下カーブ矢印 25">
            <a:extLst>
              <a:ext uri="{FF2B5EF4-FFF2-40B4-BE49-F238E27FC236}">
                <a16:creationId xmlns:a16="http://schemas.microsoft.com/office/drawing/2014/main" id="{F5FA102D-0269-5249-A77C-BA90DEDC4E06}"/>
              </a:ext>
            </a:extLst>
          </p:cNvPr>
          <p:cNvSpPr/>
          <p:nvPr/>
        </p:nvSpPr>
        <p:spPr>
          <a:xfrm flipV="1">
            <a:off x="7385735" y="4426410"/>
            <a:ext cx="1043938" cy="851442"/>
          </a:xfrm>
          <a:prstGeom prst="curvedDownArrow">
            <a:avLst>
              <a:gd name="adj1" fmla="val 17401"/>
              <a:gd name="adj2" fmla="val 45595"/>
              <a:gd name="adj3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FF1500D4-11EE-5747-9B18-AD27033A0FC0}"/>
              </a:ext>
            </a:extLst>
          </p:cNvPr>
          <p:cNvSpPr>
            <a:spLocks/>
          </p:cNvSpPr>
          <p:nvPr/>
        </p:nvSpPr>
        <p:spPr>
          <a:xfrm>
            <a:off x="3617153" y="3350845"/>
            <a:ext cx="4861562" cy="145426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下矢印 50">
            <a:extLst>
              <a:ext uri="{FF2B5EF4-FFF2-40B4-BE49-F238E27FC236}">
                <a16:creationId xmlns:a16="http://schemas.microsoft.com/office/drawing/2014/main" id="{59EFCE2F-5B40-8E4B-B34D-694D373D1647}"/>
              </a:ext>
            </a:extLst>
          </p:cNvPr>
          <p:cNvSpPr/>
          <p:nvPr/>
        </p:nvSpPr>
        <p:spPr>
          <a:xfrm rot="15123855" flipH="1" flipV="1">
            <a:off x="7044844" y="3216952"/>
            <a:ext cx="446533" cy="924104"/>
          </a:xfrm>
          <a:prstGeom prst="downArrow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下カーブ矢印 26">
            <a:extLst>
              <a:ext uri="{FF2B5EF4-FFF2-40B4-BE49-F238E27FC236}">
                <a16:creationId xmlns:a16="http://schemas.microsoft.com/office/drawing/2014/main" id="{71A6BFB1-6373-5B4C-8E1A-94F07F147815}"/>
              </a:ext>
            </a:extLst>
          </p:cNvPr>
          <p:cNvSpPr/>
          <p:nvPr/>
        </p:nvSpPr>
        <p:spPr>
          <a:xfrm>
            <a:off x="7385735" y="3574968"/>
            <a:ext cx="1043938" cy="851442"/>
          </a:xfrm>
          <a:prstGeom prst="curvedDownArrow">
            <a:avLst>
              <a:gd name="adj1" fmla="val 17401"/>
              <a:gd name="adj2" fmla="val 45595"/>
              <a:gd name="adj3" fmla="val 440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2" name="下矢印 51">
            <a:extLst>
              <a:ext uri="{FF2B5EF4-FFF2-40B4-BE49-F238E27FC236}">
                <a16:creationId xmlns:a16="http://schemas.microsoft.com/office/drawing/2014/main" id="{9D62D176-B47F-4C4B-9353-8FA54A15FD12}"/>
              </a:ext>
            </a:extLst>
          </p:cNvPr>
          <p:cNvSpPr/>
          <p:nvPr/>
        </p:nvSpPr>
        <p:spPr>
          <a:xfrm rot="6476145" flipV="1">
            <a:off x="4623012" y="3252898"/>
            <a:ext cx="446533" cy="924104"/>
          </a:xfrm>
          <a:prstGeom prst="downArrow">
            <a:avLst/>
          </a:prstGeom>
          <a:solidFill>
            <a:srgbClr val="00B0F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カーブ矢印 13">
            <a:extLst>
              <a:ext uri="{FF2B5EF4-FFF2-40B4-BE49-F238E27FC236}">
                <a16:creationId xmlns:a16="http://schemas.microsoft.com/office/drawing/2014/main" id="{FE64CC17-269D-7A40-80EC-567CED049C59}"/>
              </a:ext>
            </a:extLst>
          </p:cNvPr>
          <p:cNvSpPr/>
          <p:nvPr/>
        </p:nvSpPr>
        <p:spPr>
          <a:xfrm>
            <a:off x="3838308" y="3527947"/>
            <a:ext cx="1043938" cy="851442"/>
          </a:xfrm>
          <a:prstGeom prst="curvedDownArrow">
            <a:avLst>
              <a:gd name="adj1" fmla="val 17401"/>
              <a:gd name="adj2" fmla="val 45595"/>
              <a:gd name="adj3" fmla="val 440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6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研究手法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8975" cy="4351338"/>
          </a:xfrm>
        </p:spPr>
        <p:txBody>
          <a:bodyPr>
            <a:normAutofit/>
          </a:bodyPr>
          <a:lstStyle/>
          <a:p>
            <a:r>
              <a:rPr lang="ja-JP" altLang="en-US"/>
              <a:t>研究手法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球状容器内部に</a:t>
            </a:r>
            <a:r>
              <a:rPr lang="en-US" altLang="ja-JP" dirty="0"/>
              <a:t>MHD</a:t>
            </a:r>
            <a:r>
              <a:rPr lang="ja-JP" altLang="en-US"/>
              <a:t>流体を満たし、初期状態を決める。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時間発展はどうなるか？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最終的な状態（緩和状態）は？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Yin-Yang-Zhong</a:t>
            </a:r>
            <a:r>
              <a:rPr lang="ja-JP" altLang="en-US"/>
              <a:t>格子を用いた球</a:t>
            </a:r>
            <a:r>
              <a:rPr lang="en-US" altLang="ja-JP" dirty="0"/>
              <a:t>MHD</a:t>
            </a:r>
            <a:r>
              <a:rPr lang="ja-JP" altLang="en-US"/>
              <a:t>シミュレーション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graphicFrame>
        <p:nvGraphicFramePr>
          <p:cNvPr id="18" name="オブジェクト 17">
            <a:hlinkClick r:id="" action="ppaction://ole?verb=0"/>
            <a:extLst>
              <a:ext uri="{FF2B5EF4-FFF2-40B4-BE49-F238E27FC236}">
                <a16:creationId xmlns:a16="http://schemas.microsoft.com/office/drawing/2014/main" id="{A8D24D1E-73D8-8B49-81EA-3D213FA82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410335"/>
              </p:ext>
            </p:extLst>
          </p:nvPr>
        </p:nvGraphicFramePr>
        <p:xfrm>
          <a:off x="5037524" y="5020408"/>
          <a:ext cx="2450323" cy="183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Presentation" r:id="rId4" imgW="6501519" imgH="4875101" progId="PowerPoint.Show.12">
                  <p:embed/>
                </p:oleObj>
              </mc:Choice>
              <mc:Fallback>
                <p:oleObj name="Presentation" r:id="rId4" imgW="6501519" imgH="4875101" progId="PowerPoint.Show.12">
                  <p:embed/>
                  <p:pic>
                    <p:nvPicPr>
                      <p:cNvPr id="4" name="オブジェクト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7524" y="5020408"/>
                        <a:ext cx="2450323" cy="1837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483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en-US" altLang="ja-JP" sz="5400" dirty="0"/>
              <a:t>Macro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変数定義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000485-7543-7942-A964-744473B5DF3B}"/>
              </a:ext>
            </a:extLst>
          </p:cNvPr>
          <p:cNvSpPr txBox="1"/>
          <p:nvPr/>
        </p:nvSpPr>
        <p:spPr>
          <a:xfrm>
            <a:off x="9511598" y="2995604"/>
            <a:ext cx="125778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eFortran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F928F9-0574-4446-BECB-CFBC4F0196C4}"/>
              </a:ext>
            </a:extLst>
          </p:cNvPr>
          <p:cNvSpPr txBox="1"/>
          <p:nvPr/>
        </p:nvSpPr>
        <p:spPr>
          <a:xfrm>
            <a:off x="9511598" y="4907049"/>
            <a:ext cx="1719445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標準</a:t>
            </a:r>
            <a:r>
              <a:rPr lang="en-US" altLang="ja-JP" sz="2400" dirty="0"/>
              <a:t>Fortran</a:t>
            </a:r>
            <a:endParaRPr kumimoji="1" lang="ja-JP" altLang="en-US" sz="2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9585F9-F532-D24D-A852-27977276A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48703" r="15847"/>
          <a:stretch/>
        </p:blipFill>
        <p:spPr>
          <a:xfrm>
            <a:off x="3144982" y="2277562"/>
            <a:ext cx="5902036" cy="191971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2934D7C-D873-6B4F-B3FA-BAFC65C60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3" r="89227" b="29199"/>
          <a:stretch/>
        </p:blipFill>
        <p:spPr>
          <a:xfrm>
            <a:off x="1325367" y="2962394"/>
            <a:ext cx="1313411" cy="256711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DE0C24E-3A12-9448-AA7F-229B39687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b="50735"/>
          <a:stretch/>
        </p:blipFill>
        <p:spPr>
          <a:xfrm>
            <a:off x="2994278" y="4392224"/>
            <a:ext cx="6203443" cy="15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シミュレーション結果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887"/>
            <a:ext cx="10515600" cy="4537076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DE537E2-0410-6E43-970B-1ED22C388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/>
          <a:stretch/>
        </p:blipFill>
        <p:spPr>
          <a:xfrm>
            <a:off x="4743452" y="2005012"/>
            <a:ext cx="7429499" cy="43513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C0CCED7-7961-D94F-8767-04029C5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2" t="20163" r="277" b="559"/>
          <a:stretch/>
        </p:blipFill>
        <p:spPr>
          <a:xfrm>
            <a:off x="0" y="2111375"/>
            <a:ext cx="3328988" cy="47466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99CB08-E88F-3A41-96B5-1C0752C32EDF}"/>
              </a:ext>
            </a:extLst>
          </p:cNvPr>
          <p:cNvSpPr/>
          <p:nvPr/>
        </p:nvSpPr>
        <p:spPr>
          <a:xfrm flipV="1">
            <a:off x="4743453" y="1811330"/>
            <a:ext cx="7429498" cy="2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41E0921-736B-1C42-BC8C-2A3ECD65E101}"/>
              </a:ext>
            </a:extLst>
          </p:cNvPr>
          <p:cNvSpPr/>
          <p:nvPr/>
        </p:nvSpPr>
        <p:spPr>
          <a:xfrm flipV="1">
            <a:off x="4714880" y="6329354"/>
            <a:ext cx="7429498" cy="2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F3D8B0D-D561-044D-AE5C-C120C52BCED8}"/>
              </a:ext>
            </a:extLst>
          </p:cNvPr>
          <p:cNvSpPr/>
          <p:nvPr/>
        </p:nvSpPr>
        <p:spPr>
          <a:xfrm flipV="1">
            <a:off x="8229599" y="1919293"/>
            <a:ext cx="57150" cy="4668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A43EEF81-1582-A044-B637-B0FDBA3FB4C1}"/>
              </a:ext>
            </a:extLst>
          </p:cNvPr>
          <p:cNvSpPr/>
          <p:nvPr/>
        </p:nvSpPr>
        <p:spPr>
          <a:xfrm>
            <a:off x="3743326" y="2673351"/>
            <a:ext cx="928687" cy="207168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95DF30-6DDD-214D-8815-72C75577EE49}"/>
              </a:ext>
            </a:extLst>
          </p:cNvPr>
          <p:cNvSpPr txBox="1"/>
          <p:nvPr/>
        </p:nvSpPr>
        <p:spPr>
          <a:xfrm>
            <a:off x="300039" y="233998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B</a:t>
            </a:r>
            <a:endParaRPr kumimoji="1" lang="ja-JP" altLang="en-US" sz="28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B338223-F4A6-4743-B895-CA33980166AF}"/>
              </a:ext>
            </a:extLst>
          </p:cNvPr>
          <p:cNvSpPr txBox="1"/>
          <p:nvPr/>
        </p:nvSpPr>
        <p:spPr>
          <a:xfrm>
            <a:off x="2895610" y="2306637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(v=0)</a:t>
            </a:r>
            <a:endParaRPr kumimoji="1" lang="ja-JP" altLang="en-US" sz="28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51ACE6-18CE-2343-A2DE-DD5C299D40E5}"/>
              </a:ext>
            </a:extLst>
          </p:cNvPr>
          <p:cNvSpPr txBox="1"/>
          <p:nvPr/>
        </p:nvSpPr>
        <p:spPr>
          <a:xfrm>
            <a:off x="5155492" y="232251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B</a:t>
            </a:r>
            <a:endParaRPr kumimoji="1" lang="ja-JP" altLang="en-US" sz="2800" b="1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1D7B8B-BD58-A448-99A0-37A0DB6CE431}"/>
              </a:ext>
            </a:extLst>
          </p:cNvPr>
          <p:cNvSpPr txBox="1"/>
          <p:nvPr/>
        </p:nvSpPr>
        <p:spPr>
          <a:xfrm>
            <a:off x="8901118" y="2268545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v</a:t>
            </a:r>
            <a:endParaRPr kumimoji="1" lang="ja-JP" altLang="en-US" sz="2800" b="1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0FFE61-2BA7-4B4E-AB7D-F05EFB3A1C99}"/>
              </a:ext>
            </a:extLst>
          </p:cNvPr>
          <p:cNvSpPr txBox="1"/>
          <p:nvPr/>
        </p:nvSpPr>
        <p:spPr>
          <a:xfrm>
            <a:off x="1110496" y="1571561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緩和前</a:t>
            </a:r>
            <a:endParaRPr lang="en-US" altLang="ja-JP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10C8D2-A2BD-0048-9CD4-943A2FAB80B8}"/>
              </a:ext>
            </a:extLst>
          </p:cNvPr>
          <p:cNvSpPr txBox="1"/>
          <p:nvPr/>
        </p:nvSpPr>
        <p:spPr>
          <a:xfrm>
            <a:off x="7875631" y="1574446"/>
            <a:ext cx="1107996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/>
              <a:t>緩和後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20654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研究背景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u="sng" dirty="0">
                <a:solidFill>
                  <a:srgbClr val="FF0000"/>
                </a:solidFill>
              </a:rPr>
              <a:t>MHD</a:t>
            </a:r>
            <a:r>
              <a:rPr lang="ja-JP" altLang="en-US" u="sng">
                <a:solidFill>
                  <a:srgbClr val="FF0000"/>
                </a:solidFill>
              </a:rPr>
              <a:t>流体</a:t>
            </a:r>
            <a:r>
              <a:rPr lang="ja-JP" altLang="en-US"/>
              <a:t>の基礎物理の解明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緩和現象</a:t>
            </a:r>
            <a:endParaRPr lang="en-US" altLang="ja-JP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C9BD797-BD8F-E94B-99CE-2EACC6F65113}"/>
              </a:ext>
            </a:extLst>
          </p:cNvPr>
          <p:cNvGrpSpPr/>
          <p:nvPr/>
        </p:nvGrpSpPr>
        <p:grpSpPr>
          <a:xfrm>
            <a:off x="7328408" y="4420301"/>
            <a:ext cx="4794755" cy="2411669"/>
            <a:chOff x="6931105" y="929466"/>
            <a:chExt cx="4794755" cy="2411669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B0E016D-E34B-EE40-87D4-9C7CE7054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6597" y="1725024"/>
              <a:ext cx="0" cy="1401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AEF8EFE-6005-0847-BF87-97C97B3C9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582" y="3126706"/>
              <a:ext cx="2754035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65186B7-599F-C14B-80AC-613517BFB1F9}"/>
                </a:ext>
              </a:extLst>
            </p:cNvPr>
            <p:cNvSpPr txBox="1"/>
            <p:nvPr/>
          </p:nvSpPr>
          <p:spPr>
            <a:xfrm>
              <a:off x="10994882" y="2971803"/>
              <a:ext cx="73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時間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128E3D3-7901-0F40-B17E-86E01168C630}"/>
                </a:ext>
              </a:extLst>
            </p:cNvPr>
            <p:cNvSpPr txBox="1"/>
            <p:nvPr/>
          </p:nvSpPr>
          <p:spPr>
            <a:xfrm>
              <a:off x="6931105" y="2206093"/>
              <a:ext cx="134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エネルギー</a:t>
              </a:r>
              <a:endParaRPr kumimoji="1" lang="ja-JP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0D83AA9-8FAB-0A41-9514-C2456B43A8F8}"/>
                </a:ext>
              </a:extLst>
            </p:cNvPr>
            <p:cNvSpPr/>
            <p:nvPr/>
          </p:nvSpPr>
          <p:spPr>
            <a:xfrm>
              <a:off x="8932579" y="1907082"/>
              <a:ext cx="257158" cy="1219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227DCB5-C824-DD45-91F7-0FE2FF8CFBB0}"/>
                </a:ext>
              </a:extLst>
            </p:cNvPr>
            <p:cNvSpPr/>
            <p:nvPr/>
          </p:nvSpPr>
          <p:spPr>
            <a:xfrm>
              <a:off x="10088617" y="2567734"/>
              <a:ext cx="257158" cy="5589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CAA02EA-A23F-0A47-9488-BBB620F82F63}"/>
                </a:ext>
              </a:extLst>
            </p:cNvPr>
            <p:cNvSpPr txBox="1"/>
            <p:nvPr/>
          </p:nvSpPr>
          <p:spPr>
            <a:xfrm>
              <a:off x="8342829" y="1464441"/>
              <a:ext cx="162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高</a:t>
              </a:r>
              <a:r>
                <a:rPr kumimoji="1" lang="ja-JP" altLang="en-US" dirty="0"/>
                <a:t>エネルギー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5216C97-8D73-F24E-8628-A7315E33C8EE}"/>
                </a:ext>
              </a:extLst>
            </p:cNvPr>
            <p:cNvSpPr txBox="1"/>
            <p:nvPr/>
          </p:nvSpPr>
          <p:spPr>
            <a:xfrm>
              <a:off x="9972561" y="2128350"/>
              <a:ext cx="170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低エネルギー</a:t>
              </a:r>
            </a:p>
          </p:txBody>
        </p: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A188FB45-F440-754D-8FB7-2AF0DCBD8117}"/>
                </a:ext>
              </a:extLst>
            </p:cNvPr>
            <p:cNvCxnSpPr>
              <a:cxnSpLocks/>
            </p:cNvCxnSpPr>
            <p:nvPr/>
          </p:nvCxnSpPr>
          <p:spPr>
            <a:xfrm>
              <a:off x="9335662" y="1968786"/>
              <a:ext cx="637022" cy="53419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F9DD86D-0B66-F04F-BA7E-5F23F2733CB5}"/>
                </a:ext>
              </a:extLst>
            </p:cNvPr>
            <p:cNvSpPr txBox="1"/>
            <p:nvPr/>
          </p:nvSpPr>
          <p:spPr>
            <a:xfrm>
              <a:off x="9094354" y="929466"/>
              <a:ext cx="1530348" cy="46166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緩和現象</a:t>
              </a:r>
            </a:p>
          </p:txBody>
        </p:sp>
      </p:grp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2DBEF9A-B185-6B43-9806-061000BAE494}"/>
              </a:ext>
            </a:extLst>
          </p:cNvPr>
          <p:cNvSpPr/>
          <p:nvPr/>
        </p:nvSpPr>
        <p:spPr>
          <a:xfrm>
            <a:off x="8492617" y="3509904"/>
            <a:ext cx="3630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http://spaceinfo.jaxa.jp/ja/sun.html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3867A42-9972-A74D-8556-922B8F91E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34" y="1030050"/>
            <a:ext cx="2478454" cy="247845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F49B150-B9C6-A141-A13B-08A656BAC9D0}"/>
              </a:ext>
            </a:extLst>
          </p:cNvPr>
          <p:cNvSpPr txBox="1"/>
          <p:nvPr/>
        </p:nvSpPr>
        <p:spPr>
          <a:xfrm>
            <a:off x="537803" y="4262907"/>
            <a:ext cx="7317003" cy="13849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MHD</a:t>
            </a:r>
            <a:r>
              <a:rPr kumimoji="1" lang="ja-JP" altLang="en-US" sz="2800"/>
              <a:t>（</a:t>
            </a:r>
            <a:r>
              <a:rPr kumimoji="1" lang="en-US" altLang="ja-JP" sz="2800" dirty="0" err="1"/>
              <a:t>MagnetoHydro</a:t>
            </a:r>
            <a:r>
              <a:rPr kumimoji="1" lang="en-US" altLang="ja-JP" sz="2800" dirty="0"/>
              <a:t> Dynamics</a:t>
            </a:r>
            <a:r>
              <a:rPr kumimoji="1" lang="ja-JP" altLang="en-US" sz="2800"/>
              <a:t>：磁気流体力学）</a:t>
            </a:r>
            <a:endParaRPr kumimoji="1" lang="en-US" altLang="ja-JP" sz="2800" dirty="0"/>
          </a:p>
          <a:p>
            <a:r>
              <a:rPr kumimoji="1" lang="ja-JP" altLang="en-US" sz="2800"/>
              <a:t>に則る流体のこと</a:t>
            </a:r>
            <a:endParaRPr kumimoji="1" lang="en-US" altLang="ja-JP" sz="2800" dirty="0"/>
          </a:p>
          <a:p>
            <a:r>
              <a:rPr kumimoji="1" lang="ja-JP" altLang="en-US" sz="2800"/>
              <a:t>例：太陽プラズマ、液体鉄など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5CE2547-DFA9-9E49-89C9-A8B8FE6D0D93}"/>
              </a:ext>
            </a:extLst>
          </p:cNvPr>
          <p:cNvCxnSpPr>
            <a:cxnSpLocks/>
          </p:cNvCxnSpPr>
          <p:nvPr/>
        </p:nvCxnSpPr>
        <p:spPr>
          <a:xfrm>
            <a:off x="1113905" y="2942705"/>
            <a:ext cx="141458" cy="132020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5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ルジャンドル陪関数と球面調和関数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20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996918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896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8775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−3(1−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445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(3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  <a:p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02F30C7D-0DA8-B849-8782-91803D02B2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996918"/>
                  </p:ext>
                </p:extLst>
              </p:nvPr>
            </p:nvGraphicFramePr>
            <p:xfrm>
              <a:off x="2032000" y="1061476"/>
              <a:ext cx="8128000" cy="5685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13359528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644261352"/>
                        </a:ext>
                      </a:extLst>
                    </a:gridCol>
                  </a:tblGrid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r="-100313" b="-5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r="-313" b="-5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134201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00000" r="-100313" b="-43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00000" r="-313" b="-432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948847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197222" r="-100313" b="-32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97222" r="-313" b="-326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3292511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01408" r="-100313" b="-2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301408" r="-313" b="-2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5385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401408" r="-100313" b="-1309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401408" r="-313" b="-1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981299"/>
                      </a:ext>
                    </a:extLst>
                  </a:tr>
                  <a:tr h="117621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3" t="-382796" r="-10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13" t="-382796" r="-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2623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971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論文中のルジャンドル陪関数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5042735-50A3-CE43-A043-4C1687D15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02" r="49721"/>
          <a:stretch/>
        </p:blipFill>
        <p:spPr>
          <a:xfrm>
            <a:off x="0" y="1710531"/>
            <a:ext cx="4872038" cy="42608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4344037-7BF3-844E-A67E-6A484A8BF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68" y="1586706"/>
            <a:ext cx="5967132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4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873"/>
            <a:ext cx="12192000" cy="1325563"/>
          </a:xfrm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ルジャンドル陪関数とは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22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4">
                <a:extLst>
                  <a:ext uri="{FF2B5EF4-FFF2-40B4-BE49-F238E27FC236}">
                    <a16:creationId xmlns:a16="http://schemas.microsoft.com/office/drawing/2014/main" id="{B88D2A7C-6A8E-F24A-BAC4-F9267E5D8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ja-JP" altLang="en-US"/>
                  <a:t>関数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</a:t>
                </a:r>
                <a:r>
                  <a:rPr lang="ja-JP" altLang="en-US"/>
                  <a:t>展開するのに便利な直交関数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7" name="コンテンツ プレースホルダー 4">
                <a:extLst>
                  <a:ext uri="{FF2B5EF4-FFF2-40B4-BE49-F238E27FC236}">
                    <a16:creationId xmlns:a16="http://schemas.microsoft.com/office/drawing/2014/main" id="{B88D2A7C-6A8E-F24A-BAC4-F9267E5D8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568" t="-4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6077C7E7-A7AE-4343-868E-FB75DE2FA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1860551"/>
            <a:ext cx="812800" cy="5588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849665-07A0-0F41-AE79-4F451F69F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1" y="2972593"/>
            <a:ext cx="6629400" cy="2057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62338A0-0BE0-8440-A5F3-277E05EA2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541478"/>
            <a:ext cx="4123979" cy="291963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847E89C-D4A7-C54A-A51D-BA393F3405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2" b="-6428"/>
          <a:stretch/>
        </p:blipFill>
        <p:spPr>
          <a:xfrm>
            <a:off x="1972021" y="5224571"/>
            <a:ext cx="4123979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15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線コネクタ 14"/>
          <p:cNvCxnSpPr/>
          <p:nvPr/>
        </p:nvCxnSpPr>
        <p:spPr>
          <a:xfrm flipV="1">
            <a:off x="1874907" y="3333307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境界条件について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42730" y="1653362"/>
            <a:ext cx="3558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Stress-free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8" name="パイ 7"/>
          <p:cNvSpPr/>
          <p:nvPr/>
        </p:nvSpPr>
        <p:spPr>
          <a:xfrm flipH="1">
            <a:off x="-1183776" y="2518205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パイ 11"/>
          <p:cNvSpPr/>
          <p:nvPr/>
        </p:nvSpPr>
        <p:spPr>
          <a:xfrm flipH="1">
            <a:off x="91212" y="3795823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右矢印 12"/>
          <p:cNvSpPr/>
          <p:nvPr/>
        </p:nvSpPr>
        <p:spPr>
          <a:xfrm rot="13552076">
            <a:off x="3401724" y="302793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3552076">
            <a:off x="2532097" y="3967141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7776127" y="3504715"/>
            <a:ext cx="2064456" cy="2244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8145733" y="1653362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rigid </a:t>
            </a:r>
            <a:r>
              <a:rPr kumimoji="1" lang="ja-JP" altLang="en-US" sz="4000" dirty="0"/>
              <a:t>境界</a:t>
            </a:r>
          </a:p>
        </p:txBody>
      </p:sp>
      <p:sp>
        <p:nvSpPr>
          <p:cNvPr id="23" name="パイ 22"/>
          <p:cNvSpPr/>
          <p:nvPr/>
        </p:nvSpPr>
        <p:spPr>
          <a:xfrm flipH="1">
            <a:off x="4717444" y="2689613"/>
            <a:ext cx="6120000" cy="6120000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パイ 23"/>
          <p:cNvSpPr/>
          <p:nvPr/>
        </p:nvSpPr>
        <p:spPr>
          <a:xfrm flipH="1">
            <a:off x="5992432" y="3967231"/>
            <a:ext cx="3567391" cy="3567391"/>
          </a:xfrm>
          <a:prstGeom prst="pie">
            <a:avLst>
              <a:gd name="adj1" fmla="val 10772210"/>
              <a:gd name="adj2" fmla="val 1620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右矢印 25"/>
          <p:cNvSpPr/>
          <p:nvPr/>
        </p:nvSpPr>
        <p:spPr>
          <a:xfrm rot="13552076">
            <a:off x="8433317" y="413854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730664" y="289980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29" name="右矢印 28"/>
          <p:cNvSpPr/>
          <p:nvPr/>
        </p:nvSpPr>
        <p:spPr>
          <a:xfrm rot="16200000">
            <a:off x="3159933" y="5244760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/>
          <p:cNvSpPr/>
          <p:nvPr/>
        </p:nvSpPr>
        <p:spPr>
          <a:xfrm rot="10800000">
            <a:off x="1329913" y="3561946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 rot="16200000">
            <a:off x="4483218" y="524475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 rot="10800000">
            <a:off x="1329913" y="2240079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/>
          <p:cNvSpPr/>
          <p:nvPr/>
        </p:nvSpPr>
        <p:spPr>
          <a:xfrm rot="10800000">
            <a:off x="7268326" y="3712988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35"/>
          <p:cNvSpPr/>
          <p:nvPr/>
        </p:nvSpPr>
        <p:spPr>
          <a:xfrm rot="16200000">
            <a:off x="9108619" y="5452927"/>
            <a:ext cx="965359" cy="496907"/>
          </a:xfrm>
          <a:prstGeom prst="rightArrow">
            <a:avLst>
              <a:gd name="adj1" fmla="val 50000"/>
              <a:gd name="adj2" fmla="val 913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837444" y="539567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528829" y="205754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0</a:t>
            </a:r>
            <a:endParaRPr kumimoji="1" lang="ja-JP" altLang="en-US" sz="4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307561" y="3831766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15043" y="2819699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/>
              <a:t>v</a:t>
            </a:r>
            <a:endParaRPr kumimoji="1" lang="ja-JP" altLang="en-US" sz="40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8305705-75AD-BE40-8DFB-047611EA0DC5}"/>
              </a:ext>
            </a:extLst>
          </p:cNvPr>
          <p:cNvSpPr txBox="1"/>
          <p:nvPr/>
        </p:nvSpPr>
        <p:spPr>
          <a:xfrm>
            <a:off x="1487202" y="6159607"/>
            <a:ext cx="428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特徴：角運動量がほぼ保存する</a:t>
            </a:r>
            <a:endParaRPr kumimoji="1" lang="ja-JP" altLang="en-US" sz="24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0CD42EE-8E8A-244F-B64D-454F7E1DCF3D}"/>
              </a:ext>
            </a:extLst>
          </p:cNvPr>
          <p:cNvSpPr txBox="1"/>
          <p:nvPr/>
        </p:nvSpPr>
        <p:spPr>
          <a:xfrm>
            <a:off x="8041537" y="6184060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特徴：現実に近い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616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境界条件について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84398C-2620-3946-9C54-63D36CE2B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2" y="2123280"/>
            <a:ext cx="8925795" cy="31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9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先行研究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err="1"/>
              <a:t>J.B.Taylor</a:t>
            </a:r>
            <a:r>
              <a:rPr lang="ja-JP" altLang="en-US"/>
              <a:t>：</a:t>
            </a:r>
            <a:r>
              <a:rPr lang="en-US" altLang="ja-JP" dirty="0"/>
              <a:t>Taylor</a:t>
            </a:r>
            <a:r>
              <a:rPr lang="ja-JP" altLang="en-US"/>
              <a:t>理論を提唱。緩和後は力がどこにもかからない状態（</a:t>
            </a:r>
            <a:r>
              <a:rPr lang="en-US" altLang="ja-JP" dirty="0"/>
              <a:t>force-free</a:t>
            </a:r>
            <a:r>
              <a:rPr lang="ja-JP" altLang="en-US"/>
              <a:t>状態）になる。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緩和状態で流れが</a:t>
            </a:r>
            <a:r>
              <a:rPr lang="ja-JP" altLang="en-US">
                <a:solidFill>
                  <a:srgbClr val="FF0000"/>
                </a:solidFill>
              </a:rPr>
              <a:t>ない</a:t>
            </a:r>
            <a:r>
              <a:rPr lang="ja-JP" altLang="en-US"/>
              <a:t>ものと仮定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 一般的に緩和状態で流れは</a:t>
            </a:r>
            <a:r>
              <a:rPr lang="ja-JP" altLang="en-US">
                <a:solidFill>
                  <a:srgbClr val="FF0000"/>
                </a:solidFill>
              </a:rPr>
              <a:t>ある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/>
              <a:t>→ </a:t>
            </a:r>
            <a:r>
              <a:rPr lang="en-US" altLang="ja-JP" dirty="0" err="1"/>
              <a:t>Talor</a:t>
            </a:r>
            <a:r>
              <a:rPr lang="ja-JP" altLang="en-US"/>
              <a:t>理論＝特殊な</a:t>
            </a:r>
            <a:r>
              <a:rPr lang="en-US" altLang="ja-JP" dirty="0"/>
              <a:t>MHD</a:t>
            </a:r>
            <a:r>
              <a:rPr lang="ja-JP" altLang="en-US"/>
              <a:t>緩和理論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3D7F4F23-C4F3-0149-85A3-A57FDCA60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429000"/>
            <a:ext cx="2679700" cy="21590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96646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研究背景と目的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56349" cy="4895851"/>
          </a:xfrm>
        </p:spPr>
        <p:txBody>
          <a:bodyPr>
            <a:normAutofit/>
          </a:bodyPr>
          <a:lstStyle/>
          <a:p>
            <a:r>
              <a:rPr lang="ja-JP" altLang="en-US"/>
              <a:t>研究目的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流れがある緩和理論を構築する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→ 流れを妨げない球ジオメトリ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初期磁場の形状：リング状（経度モード</a:t>
            </a:r>
            <a:r>
              <a:rPr lang="en-US" altLang="ja-JP" dirty="0"/>
              <a:t>=1</a:t>
            </a:r>
            <a:r>
              <a:rPr lang="ja-JP" altLang="en-US"/>
              <a:t>、緯度モード</a:t>
            </a:r>
            <a:r>
              <a:rPr lang="en-US" altLang="ja-JP" dirty="0"/>
              <a:t>=0</a:t>
            </a:r>
            <a:r>
              <a:rPr lang="ja-JP" altLang="en-US"/>
              <a:t>）</a:t>
            </a:r>
            <a:br>
              <a:rPr lang="en-US" altLang="ja-JP" dirty="0"/>
            </a:br>
            <a:r>
              <a:rPr lang="ja-JP" altLang="en-US"/>
              <a:t>　→ 先行研究（</a:t>
            </a:r>
            <a:r>
              <a:rPr lang="en-US" altLang="ja-JP" dirty="0"/>
              <a:t>Yamamoto</a:t>
            </a:r>
            <a:r>
              <a:rPr lang="ja-JP" altLang="en-US"/>
              <a:t>ら）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>
                <a:solidFill>
                  <a:srgbClr val="FF0000"/>
                </a:solidFill>
              </a:rPr>
              <a:t>初期磁場の形状：リング状（その他のモード）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>
                <a:solidFill>
                  <a:srgbClr val="FF0000"/>
                </a:solidFill>
              </a:rPr>
              <a:t>　→ 本研究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8" name="Picture 1" descr="page7image1772704">
            <a:extLst>
              <a:ext uri="{FF2B5EF4-FFF2-40B4-BE49-F238E27FC236}">
                <a16:creationId xmlns:a16="http://schemas.microsoft.com/office/drawing/2014/main" id="{6BB4A1A3-7D36-D447-BA0B-2721B168B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8"/>
          <a:stretch/>
        </p:blipFill>
        <p:spPr bwMode="auto">
          <a:xfrm>
            <a:off x="7820756" y="1700083"/>
            <a:ext cx="3826941" cy="200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3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0E8FDA4-9CDE-4CA7-B439-85F756B45D7F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MHD</a:t>
            </a:r>
            <a:r>
              <a:rPr lang="ja-JP" altLang="en-US"/>
              <a:t>方程式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FFEBAB4-A959-6D4E-B324-0CC9B9164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68" y="3604220"/>
            <a:ext cx="3267943" cy="26832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32C7D1-7E74-A24C-A7BA-8AA8E6D8166A}"/>
              </a:ext>
            </a:extLst>
          </p:cNvPr>
          <p:cNvSpPr txBox="1"/>
          <p:nvPr/>
        </p:nvSpPr>
        <p:spPr>
          <a:xfrm>
            <a:off x="7786352" y="3100893"/>
            <a:ext cx="110054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質量密度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5E2A4B-6A72-2C40-A44C-1618A2BE8436}"/>
              </a:ext>
            </a:extLst>
          </p:cNvPr>
          <p:cNvSpPr txBox="1"/>
          <p:nvPr/>
        </p:nvSpPr>
        <p:spPr>
          <a:xfrm>
            <a:off x="9006642" y="3118311"/>
            <a:ext cx="905691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速度場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F9A7F4-17E0-F249-84D0-6E6A59181888}"/>
              </a:ext>
            </a:extLst>
          </p:cNvPr>
          <p:cNvSpPr txBox="1"/>
          <p:nvPr/>
        </p:nvSpPr>
        <p:spPr>
          <a:xfrm>
            <a:off x="6436528" y="3753230"/>
            <a:ext cx="120178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定積比熱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0801B2-579E-274B-9B4B-C9A1F76BFD21}"/>
              </a:ext>
            </a:extLst>
          </p:cNvPr>
          <p:cNvSpPr txBox="1"/>
          <p:nvPr/>
        </p:nvSpPr>
        <p:spPr>
          <a:xfrm>
            <a:off x="10606558" y="4057512"/>
            <a:ext cx="648792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磁場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B7EFA6D-FF46-7847-BD4D-0225F2DD76DB}"/>
              </a:ext>
            </a:extLst>
          </p:cNvPr>
          <p:cNvSpPr txBox="1"/>
          <p:nvPr/>
        </p:nvSpPr>
        <p:spPr>
          <a:xfrm>
            <a:off x="6742160" y="5769914"/>
            <a:ext cx="1109256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粘性係数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2BBCB5-8BFA-3F4F-8403-118E4603F640}"/>
              </a:ext>
            </a:extLst>
          </p:cNvPr>
          <p:cNvSpPr txBox="1"/>
          <p:nvPr/>
        </p:nvSpPr>
        <p:spPr>
          <a:xfrm>
            <a:off x="10071806" y="3118311"/>
            <a:ext cx="898073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/>
              <a:t>比熱比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E0F6BC-5C0D-EA48-A622-667E624E7AE0}"/>
              </a:ext>
            </a:extLst>
          </p:cNvPr>
          <p:cNvSpPr txBox="1"/>
          <p:nvPr/>
        </p:nvSpPr>
        <p:spPr>
          <a:xfrm>
            <a:off x="11300532" y="3371451"/>
            <a:ext cx="713558" cy="36933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dirty="0"/>
              <a:t>温度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20EEC2-E69B-E54B-84C5-85CF0808CC24}"/>
              </a:ext>
            </a:extLst>
          </p:cNvPr>
          <p:cNvSpPr txBox="1"/>
          <p:nvPr/>
        </p:nvSpPr>
        <p:spPr>
          <a:xfrm>
            <a:off x="5978770" y="5053860"/>
            <a:ext cx="2389560" cy="307777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00" dirty="0"/>
              <a:t>磁場のベクトルポテンシャル</a:t>
            </a:r>
            <a:endParaRPr kumimoji="1" lang="ja-JP" altLang="en-US" sz="1400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763E6AA-6897-4642-85F4-49D6DC481DE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386558" y="3487643"/>
            <a:ext cx="72930" cy="17752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D4D4AF1-A4E5-4244-B261-DDD916321C4A}"/>
              </a:ext>
            </a:extLst>
          </p:cNvPr>
          <p:cNvCxnSpPr>
            <a:cxnSpLocks/>
          </p:cNvCxnSpPr>
          <p:nvPr/>
        </p:nvCxnSpPr>
        <p:spPr>
          <a:xfrm>
            <a:off x="8373091" y="3489344"/>
            <a:ext cx="826234" cy="25143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EF57821-0E5C-7C49-8986-F912993C20EE}"/>
              </a:ext>
            </a:extLst>
          </p:cNvPr>
          <p:cNvCxnSpPr>
            <a:cxnSpLocks/>
          </p:cNvCxnSpPr>
          <p:nvPr/>
        </p:nvCxnSpPr>
        <p:spPr>
          <a:xfrm>
            <a:off x="7638311" y="3957280"/>
            <a:ext cx="1476124" cy="11167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E69D673-4B09-0A4C-AEB5-1E19121EDDB9}"/>
              </a:ext>
            </a:extLst>
          </p:cNvPr>
          <p:cNvCxnSpPr>
            <a:cxnSpLocks/>
          </p:cNvCxnSpPr>
          <p:nvPr/>
        </p:nvCxnSpPr>
        <p:spPr>
          <a:xfrm flipH="1">
            <a:off x="9646721" y="3487643"/>
            <a:ext cx="916032" cy="51170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5407F353-77B2-084D-8D7C-4D3D2ECF300D}"/>
              </a:ext>
            </a:extLst>
          </p:cNvPr>
          <p:cNvCxnSpPr>
            <a:cxnSpLocks/>
          </p:cNvCxnSpPr>
          <p:nvPr/>
        </p:nvCxnSpPr>
        <p:spPr>
          <a:xfrm flipH="1">
            <a:off x="10300958" y="3557533"/>
            <a:ext cx="999573" cy="40340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0B5A0FB-4496-C143-A5F6-C0AB595D7728}"/>
              </a:ext>
            </a:extLst>
          </p:cNvPr>
          <p:cNvCxnSpPr>
            <a:cxnSpLocks/>
          </p:cNvCxnSpPr>
          <p:nvPr/>
        </p:nvCxnSpPr>
        <p:spPr>
          <a:xfrm flipH="1">
            <a:off x="9743609" y="4209779"/>
            <a:ext cx="860225" cy="12634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A02E363-8220-AF42-BF5E-27EEDA328EF1}"/>
              </a:ext>
            </a:extLst>
          </p:cNvPr>
          <p:cNvCxnSpPr>
            <a:cxnSpLocks/>
          </p:cNvCxnSpPr>
          <p:nvPr/>
        </p:nvCxnSpPr>
        <p:spPr>
          <a:xfrm flipH="1">
            <a:off x="8368329" y="4916745"/>
            <a:ext cx="1278392" cy="13711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509BB8B1-F8A1-ED4A-8238-F7EE0C916DA9}"/>
              </a:ext>
            </a:extLst>
          </p:cNvPr>
          <p:cNvCxnSpPr>
            <a:cxnSpLocks/>
          </p:cNvCxnSpPr>
          <p:nvPr/>
        </p:nvCxnSpPr>
        <p:spPr>
          <a:xfrm flipH="1">
            <a:off x="7851416" y="5432139"/>
            <a:ext cx="1491162" cy="3377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>
            <a:extLst>
              <a:ext uri="{FF2B5EF4-FFF2-40B4-BE49-F238E27FC236}">
                <a16:creationId xmlns:a16="http://schemas.microsoft.com/office/drawing/2014/main" id="{F6125711-F577-4E44-A15E-EFD11060B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9" y="4950952"/>
            <a:ext cx="2906493" cy="54496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19F601D-690F-964A-A211-96A268C64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6" y="2415891"/>
            <a:ext cx="5865863" cy="2487754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3C7EF62-02A9-9241-AF3A-8A1780BDC1B0}"/>
              </a:ext>
            </a:extLst>
          </p:cNvPr>
          <p:cNvSpPr txBox="1"/>
          <p:nvPr/>
        </p:nvSpPr>
        <p:spPr>
          <a:xfrm>
            <a:off x="1209437" y="5601026"/>
            <a:ext cx="4440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境界条件：剛体、完全導体、断熱</a:t>
            </a:r>
          </a:p>
        </p:txBody>
      </p:sp>
    </p:spTree>
    <p:extLst>
      <p:ext uri="{BB962C8B-B14F-4D97-AF65-F5344CB8AC3E}">
        <p14:creationId xmlns:p14="http://schemas.microsoft.com/office/powerpoint/2010/main" val="349840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初期条件（</a:t>
            </a:r>
            <a:r>
              <a:rPr lang="en-US" altLang="ja-JP" dirty="0"/>
              <a:t>t=0</a:t>
            </a:r>
            <a:r>
              <a:rPr lang="ja-JP" altLang="en-US"/>
              <a:t>のとき）</a:t>
            </a:r>
            <a:endParaRPr lang="en-US" altLang="ja-JP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8ADED2C-6E27-784F-8B64-30B4283A7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8"/>
          <a:stretch/>
        </p:blipFill>
        <p:spPr>
          <a:xfrm>
            <a:off x="1467337" y="3839700"/>
            <a:ext cx="6790526" cy="138091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2827EF1-A70F-1B4C-84CF-94B3F4716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7" y="2561186"/>
            <a:ext cx="2344362" cy="144010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EDA6B67-E53E-0547-81C6-71E346B434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4" t="66749" r="40049"/>
          <a:stretch/>
        </p:blipFill>
        <p:spPr>
          <a:xfrm>
            <a:off x="1283677" y="5232739"/>
            <a:ext cx="1424354" cy="785446"/>
          </a:xfrm>
          <a:prstGeom prst="rect">
            <a:avLst/>
          </a:prstGeom>
        </p:spPr>
      </p:pic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DDF67F8D-3B45-CD41-842D-FC1A3E5A5BEF}"/>
              </a:ext>
            </a:extLst>
          </p:cNvPr>
          <p:cNvSpPr/>
          <p:nvPr/>
        </p:nvSpPr>
        <p:spPr>
          <a:xfrm>
            <a:off x="3628039" y="2681654"/>
            <a:ext cx="390046" cy="1158046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E5A72E3-60FD-3049-9FF6-58F9F295FEC1}"/>
              </a:ext>
            </a:extLst>
          </p:cNvPr>
          <p:cNvSpPr txBox="1"/>
          <p:nvPr/>
        </p:nvSpPr>
        <p:spPr>
          <a:xfrm>
            <a:off x="4065192" y="30298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球内部一様</a:t>
            </a: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8B56BFE-53B4-8C46-90D6-03B31179ED75}"/>
              </a:ext>
            </a:extLst>
          </p:cNvPr>
          <p:cNvCxnSpPr/>
          <p:nvPr/>
        </p:nvCxnSpPr>
        <p:spPr>
          <a:xfrm>
            <a:off x="4545624" y="4378568"/>
            <a:ext cx="320919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756BDEF-6760-7548-91C2-63B62FF86D31}"/>
              </a:ext>
            </a:extLst>
          </p:cNvPr>
          <p:cNvSpPr txBox="1"/>
          <p:nvPr/>
        </p:nvSpPr>
        <p:spPr>
          <a:xfrm>
            <a:off x="6480210" y="3134904"/>
            <a:ext cx="2441694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球面調和関数　　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09A583D-07A5-B34A-9F80-18158FC25502}"/>
              </a:ext>
            </a:extLst>
          </p:cNvPr>
          <p:cNvCxnSpPr/>
          <p:nvPr/>
        </p:nvCxnSpPr>
        <p:spPr>
          <a:xfrm flipV="1">
            <a:off x="6646985" y="3570266"/>
            <a:ext cx="323001" cy="4310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>
            <a:extLst>
              <a:ext uri="{FF2B5EF4-FFF2-40B4-BE49-F238E27FC236}">
                <a16:creationId xmlns:a16="http://schemas.microsoft.com/office/drawing/2014/main" id="{820C4454-58CB-3E46-9617-F857981B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88" y="3096574"/>
            <a:ext cx="2734655" cy="26515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981D81-F1EE-964C-936D-C1C18FD2B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68" y="3230242"/>
            <a:ext cx="390664" cy="31741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04466F-2CF6-EE4F-8FF1-BA5AAD8C53DB}"/>
              </a:ext>
            </a:extLst>
          </p:cNvPr>
          <p:cNvSpPr txBox="1"/>
          <p:nvPr/>
        </p:nvSpPr>
        <p:spPr>
          <a:xfrm>
            <a:off x="10481277" y="5729883"/>
            <a:ext cx="174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の初期磁場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D3B1D5C-58C3-B144-98F7-B770673AA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86" y="5664730"/>
            <a:ext cx="2428591" cy="5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9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球面調和関数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球面上の関数　　　</a:t>
            </a:r>
            <a:r>
              <a:rPr lang="en-US" altLang="ja-JP" dirty="0"/>
              <a:t> </a:t>
            </a:r>
            <a:r>
              <a:rPr lang="ja-JP" altLang="en-US"/>
              <a:t>を展開するのに便利な特殊関数</a:t>
            </a: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88AD1C4-F110-1C4D-8D7B-1C9991DA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68" y="1825625"/>
            <a:ext cx="705286" cy="57304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40B928-C25D-7047-8FDE-558C87DA1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60" y="2964411"/>
            <a:ext cx="6805612" cy="341587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1165E68-506E-7D4A-B10E-26D5FC524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1" y="4105906"/>
            <a:ext cx="5409630" cy="107310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16B1E89-2FC9-3A40-BCC9-1C7E98123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1" y="3083051"/>
            <a:ext cx="4134618" cy="107310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F2FDB1-0157-CC48-8752-F9606F679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21" y="2455379"/>
            <a:ext cx="984865" cy="5943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72DC770-AC0E-614A-BCD0-7A35C869E2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05" y="5653357"/>
            <a:ext cx="2984500" cy="3683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10A0AA0-CCD5-5D4A-9C3A-36B75E16F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0" y="5208857"/>
            <a:ext cx="5283200" cy="4445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8651B1F-695E-884A-98A5-EC491D5C45F2}"/>
              </a:ext>
            </a:extLst>
          </p:cNvPr>
          <p:cNvSpPr/>
          <p:nvPr/>
        </p:nvSpPr>
        <p:spPr>
          <a:xfrm>
            <a:off x="10558463" y="4957763"/>
            <a:ext cx="671512" cy="69559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7D262D33-9CF1-5B4B-B975-D5C326D714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148" y="4156158"/>
            <a:ext cx="1405304" cy="34254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DFE80261-6D22-FF4E-A563-C9893853FB14}"/>
              </a:ext>
            </a:extLst>
          </p:cNvPr>
          <p:cNvCxnSpPr>
            <a:cxnSpLocks/>
          </p:cNvCxnSpPr>
          <p:nvPr/>
        </p:nvCxnSpPr>
        <p:spPr>
          <a:xfrm flipV="1">
            <a:off x="11229975" y="4498701"/>
            <a:ext cx="250837" cy="4773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B06B572-231B-844F-95CD-EF043868294C}"/>
              </a:ext>
            </a:extLst>
          </p:cNvPr>
          <p:cNvCxnSpPr>
            <a:cxnSpLocks/>
          </p:cNvCxnSpPr>
          <p:nvPr/>
        </p:nvCxnSpPr>
        <p:spPr>
          <a:xfrm>
            <a:off x="5598931" y="6316912"/>
            <a:ext cx="6457521" cy="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20954BA-9BC2-224B-A1C0-43B4891E6F7D}"/>
              </a:ext>
            </a:extLst>
          </p:cNvPr>
          <p:cNvCxnSpPr>
            <a:cxnSpLocks/>
          </p:cNvCxnSpPr>
          <p:nvPr/>
        </p:nvCxnSpPr>
        <p:spPr>
          <a:xfrm flipV="1">
            <a:off x="8842427" y="6226826"/>
            <a:ext cx="693" cy="179919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A9C345D-0B33-A747-9941-0CAA389736BF}"/>
              </a:ext>
            </a:extLst>
          </p:cNvPr>
          <p:cNvSpPr txBox="1"/>
          <p:nvPr/>
        </p:nvSpPr>
        <p:spPr>
          <a:xfrm>
            <a:off x="11887201" y="59388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C7FBC70-B70B-9648-A8C3-84B84A4BB748}"/>
              </a:ext>
            </a:extLst>
          </p:cNvPr>
          <p:cNvSpPr txBox="1"/>
          <p:nvPr/>
        </p:nvSpPr>
        <p:spPr>
          <a:xfrm>
            <a:off x="8700689" y="6324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</a:t>
            </a:r>
            <a:endParaRPr kumimoji="1" lang="ja-JP" altLang="en-US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679AEDE-733F-BD42-9E91-62443EE67827}"/>
              </a:ext>
            </a:extLst>
          </p:cNvPr>
          <p:cNvCxnSpPr>
            <a:cxnSpLocks/>
          </p:cNvCxnSpPr>
          <p:nvPr/>
        </p:nvCxnSpPr>
        <p:spPr>
          <a:xfrm flipV="1">
            <a:off x="10795063" y="6236348"/>
            <a:ext cx="693" cy="179919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E6F2286-0202-C146-98DF-5B1FF975C34C}"/>
              </a:ext>
            </a:extLst>
          </p:cNvPr>
          <p:cNvCxnSpPr>
            <a:cxnSpLocks/>
          </p:cNvCxnSpPr>
          <p:nvPr/>
        </p:nvCxnSpPr>
        <p:spPr>
          <a:xfrm flipV="1">
            <a:off x="6889806" y="6217294"/>
            <a:ext cx="693" cy="179919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F29D2EB-97EA-0443-83E3-C4878DF8A39F}"/>
              </a:ext>
            </a:extLst>
          </p:cNvPr>
          <p:cNvSpPr txBox="1"/>
          <p:nvPr/>
        </p:nvSpPr>
        <p:spPr>
          <a:xfrm>
            <a:off x="10661722" y="63458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33D30A-BA83-D849-9619-0BF995827BC9}"/>
              </a:ext>
            </a:extLst>
          </p:cNvPr>
          <p:cNvSpPr txBox="1"/>
          <p:nvPr/>
        </p:nvSpPr>
        <p:spPr>
          <a:xfrm>
            <a:off x="6733777" y="632935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-3</a:t>
            </a:r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2AA3FEF-661A-BE4E-9408-456D65BA853D}"/>
              </a:ext>
            </a:extLst>
          </p:cNvPr>
          <p:cNvSpPr txBox="1"/>
          <p:nvPr/>
        </p:nvSpPr>
        <p:spPr>
          <a:xfrm>
            <a:off x="7798083" y="6577616"/>
            <a:ext cx="4513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400" dirty="0"/>
              <a:t>Green Robin, Spherical harmonic lighting: The gritty details 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363503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dirty="0"/>
              <a:t>Fortran</a:t>
            </a:r>
            <a:r>
              <a:rPr lang="ja-JP" altLang="en-US"/>
              <a:t>：高級プログラミング言語の一つ。</a:t>
            </a:r>
            <a:r>
              <a:rPr lang="en-US" altLang="ja-JP" dirty="0"/>
              <a:t>HPC</a:t>
            </a:r>
            <a:r>
              <a:rPr lang="ja-JP" altLang="en-US"/>
              <a:t>（高性能計算）に特化している。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　　→ コーディングがしづらい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EC916AD-A4FF-1842-95A5-F1BF731A5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1760" r="711"/>
          <a:stretch/>
        </p:blipFill>
        <p:spPr>
          <a:xfrm>
            <a:off x="3020289" y="3605819"/>
            <a:ext cx="7095100" cy="3102552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C2CC044F-1113-D04F-B109-872EA47291DF}"/>
              </a:ext>
            </a:extLst>
          </p:cNvPr>
          <p:cNvSpPr/>
          <p:nvPr/>
        </p:nvSpPr>
        <p:spPr>
          <a:xfrm>
            <a:off x="2820787" y="3593655"/>
            <a:ext cx="786939" cy="3102552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61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0C0"/>
              </a:gs>
              <a:gs pos="100000">
                <a:prstClr val="white"/>
              </a:gs>
            </a:gsLst>
          </a:gradFill>
        </p:spPr>
        <p:txBody>
          <a:bodyPr>
            <a:normAutofit/>
          </a:bodyPr>
          <a:lstStyle/>
          <a:p>
            <a:r>
              <a:rPr kumimoji="1" lang="ja-JP" altLang="en-US" sz="5400"/>
              <a:t>シミュレーションモデルと実装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FDA4-9CDE-4CA7-B439-85F756B45D7F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D037B7-53B8-6447-A0FF-D5D9FF425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新しい</a:t>
            </a:r>
            <a:r>
              <a:rPr lang="en-US" altLang="ja-JP" dirty="0"/>
              <a:t>Fortran</a:t>
            </a:r>
            <a:r>
              <a:rPr lang="ja-JP" altLang="en-US"/>
              <a:t>の方言</a:t>
            </a:r>
            <a:r>
              <a:rPr lang="en-US" altLang="ja-JP" dirty="0" err="1"/>
              <a:t>eFortran</a:t>
            </a:r>
            <a:r>
              <a:rPr lang="ja-JP" altLang="en-US"/>
              <a:t>とプリプロセッサ</a:t>
            </a:r>
            <a:r>
              <a:rPr lang="en-US" altLang="ja-JP" dirty="0" err="1"/>
              <a:t>efpp</a:t>
            </a:r>
            <a:r>
              <a:rPr lang="ja-JP" altLang="en-US"/>
              <a:t>の開発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F55EA1-FC1A-0145-AFF1-DFF0CD7F8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071543"/>
            <a:ext cx="6705600" cy="29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3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クール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11042</TotalTime>
  <Words>1194</Words>
  <Application>Microsoft Macintosh PowerPoint</Application>
  <PresentationFormat>ワイド画面</PresentationFormat>
  <Paragraphs>217</Paragraphs>
  <Slides>24</Slides>
  <Notes>23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Cambria Math</vt:lpstr>
      <vt:lpstr>Office テーマ</vt:lpstr>
      <vt:lpstr>Presentation</vt:lpstr>
      <vt:lpstr>Fortran プリプロセッサの開発と 球MHDシミュレーション</vt:lpstr>
      <vt:lpstr>研究背景と目的</vt:lpstr>
      <vt:lpstr>研究背景と目的</vt:lpstr>
      <vt:lpstr>研究背景と目的</vt:lpstr>
      <vt:lpstr>シミュレーションモデルと実装</vt:lpstr>
      <vt:lpstr>シミュレーションモデルと実装</vt:lpstr>
      <vt:lpstr>シミュレーションモデルと実装</vt:lpstr>
      <vt:lpstr>シミュレーションモデルと実装</vt:lpstr>
      <vt:lpstr>シミュレーションモデルと実装</vt:lpstr>
      <vt:lpstr>シミュレーションモデルと実装</vt:lpstr>
      <vt:lpstr>シミュレーション結果</vt:lpstr>
      <vt:lpstr>シミュレーション結果</vt:lpstr>
      <vt:lpstr>シミュレーション結果</vt:lpstr>
      <vt:lpstr>まとめと今後の課題</vt:lpstr>
      <vt:lpstr>PowerPoint プレゼンテーション</vt:lpstr>
      <vt:lpstr>PowerPoint プレゼンテーション</vt:lpstr>
      <vt:lpstr>研究手法</vt:lpstr>
      <vt:lpstr>Macro</vt:lpstr>
      <vt:lpstr>シミュレーション結果</vt:lpstr>
      <vt:lpstr>ルジャンドル陪関数と球面調和関数</vt:lpstr>
      <vt:lpstr>論文中のルジャンドル陪関数</vt:lpstr>
      <vt:lpstr>ルジャンドル陪関数とは</vt:lpstr>
      <vt:lpstr>境界条件について</vt:lpstr>
      <vt:lpstr>境界条件について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Dialect of Modern Fortran for Computer Simulations</dc:title>
  <dc:creator>細山田 真也</dc:creator>
  <cp:lastModifiedBy>細山田 真也</cp:lastModifiedBy>
  <cp:revision>464</cp:revision>
  <dcterms:created xsi:type="dcterms:W3CDTF">2018-08-24T04:20:34Z</dcterms:created>
  <dcterms:modified xsi:type="dcterms:W3CDTF">2020-02-07T10:16:24Z</dcterms:modified>
</cp:coreProperties>
</file>